
<file path=[Content_Types].xml><?xml version="1.0" encoding="utf-8"?>
<Types xmlns="http://schemas.openxmlformats.org/package/2006/content-types"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3"/>
    <p:sldId id="257" r:id="rId4"/>
    <p:sldId id="330" r:id="rId5"/>
    <p:sldId id="329" r:id="rId6"/>
    <p:sldId id="408" r:id="rId7"/>
    <p:sldId id="325" r:id="rId8"/>
    <p:sldId id="401" r:id="rId10"/>
    <p:sldId id="383" r:id="rId11"/>
    <p:sldId id="399" r:id="rId12"/>
    <p:sldId id="400" r:id="rId13"/>
    <p:sldId id="406" r:id="rId14"/>
    <p:sldId id="384" r:id="rId15"/>
    <p:sldId id="328" r:id="rId16"/>
    <p:sldId id="386" r:id="rId17"/>
    <p:sldId id="346" r:id="rId18"/>
    <p:sldId id="385" r:id="rId19"/>
    <p:sldId id="409" r:id="rId20"/>
    <p:sldId id="327" r:id="rId21"/>
    <p:sldId id="331" r:id="rId22"/>
    <p:sldId id="332" r:id="rId23"/>
    <p:sldId id="333" r:id="rId24"/>
    <p:sldId id="387" r:id="rId25"/>
    <p:sldId id="388" r:id="rId26"/>
    <p:sldId id="334" r:id="rId27"/>
    <p:sldId id="335" r:id="rId28"/>
    <p:sldId id="340" r:id="rId29"/>
    <p:sldId id="341" r:id="rId30"/>
    <p:sldId id="397" r:id="rId31"/>
    <p:sldId id="337" r:id="rId32"/>
    <p:sldId id="343" r:id="rId33"/>
    <p:sldId id="345" r:id="rId34"/>
    <p:sldId id="344" r:id="rId35"/>
    <p:sldId id="407" r:id="rId36"/>
    <p:sldId id="389" r:id="rId37"/>
    <p:sldId id="390" r:id="rId38"/>
    <p:sldId id="391" r:id="rId39"/>
    <p:sldId id="402" r:id="rId40"/>
    <p:sldId id="322" r:id="rId41"/>
    <p:sldId id="410" r:id="rId42"/>
    <p:sldId id="414" r:id="rId43"/>
    <p:sldId id="411" r:id="rId44"/>
    <p:sldId id="412" r:id="rId45"/>
    <p:sldId id="413" r:id="rId46"/>
    <p:sldId id="405" r:id="rId47"/>
    <p:sldId id="392" r:id="rId48"/>
    <p:sldId id="393" r:id="rId49"/>
    <p:sldId id="403" r:id="rId50"/>
    <p:sldId id="398" r:id="rId51"/>
    <p:sldId id="404" r:id="rId52"/>
    <p:sldId id="261" r:id="rId53"/>
    <p:sldId id="258" r:id="rId54"/>
    <p:sldId id="318" r:id="rId55"/>
    <p:sldId id="295" r:id="rId56"/>
    <p:sldId id="296" r:id="rId57"/>
    <p:sldId id="300" r:id="rId58"/>
    <p:sldId id="347" r:id="rId59"/>
    <p:sldId id="319" r:id="rId60"/>
    <p:sldId id="377" r:id="rId61"/>
    <p:sldId id="382" r:id="rId62"/>
  </p:sldIdLst>
  <p:sldSz cx="12192000" cy="6858000"/>
  <p:notesSz cx="6735445" cy="98659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刘 蕾" initials="刘" lastIdx="1" clrIdx="0"/>
  <p:cmAuthor id="2" name="Microsoft Office 用户" initials="Office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4D4D"/>
    <a:srgbClr val="68B82E"/>
    <a:srgbClr val="FFC000"/>
    <a:srgbClr val="C60A2D"/>
    <a:srgbClr val="C0504D"/>
    <a:srgbClr val="EBA538"/>
    <a:srgbClr val="4BB3D2"/>
    <a:srgbClr val="87AB66"/>
    <a:srgbClr val="FF5050"/>
    <a:srgbClr val="080D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72" autoAdjust="0"/>
    <p:restoredTop sz="80812" autoAdjust="0"/>
  </p:normalViewPr>
  <p:slideViewPr>
    <p:cSldViewPr snapToGrid="0">
      <p:cViewPr varScale="1">
        <p:scale>
          <a:sx n="156" d="100"/>
          <a:sy n="156" d="100"/>
        </p:scale>
        <p:origin x="864" y="184"/>
      </p:cViewPr>
      <p:guideLst>
        <p:guide orient="horz" pos="2160"/>
        <p:guide orient="horz" pos="2260"/>
        <p:guide orient="horz" pos="2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6" d="100"/>
        <a:sy n="106" d="100"/>
      </p:scale>
      <p:origin x="0" y="0"/>
    </p:cViewPr>
  </p:sorterViewPr>
  <p:notesViewPr>
    <p:cSldViewPr snapToGrid="0">
      <p:cViewPr varScale="1">
        <p:scale>
          <a:sx n="94" d="100"/>
          <a:sy n="94" d="100"/>
        </p:scale>
        <p:origin x="406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6" Type="http://schemas.openxmlformats.org/officeDocument/2006/relationships/commentAuthors" Target="commentAuthors.xml"/><Relationship Id="rId65" Type="http://schemas.openxmlformats.org/officeDocument/2006/relationships/tableStyles" Target="tableStyles.xml"/><Relationship Id="rId64" Type="http://schemas.openxmlformats.org/officeDocument/2006/relationships/viewProps" Target="viewProps.xml"/><Relationship Id="rId63" Type="http://schemas.openxmlformats.org/officeDocument/2006/relationships/presProps" Target="presProps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686189-D491-468D-8A14-51DD794AF8F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9375" y="739775"/>
            <a:ext cx="65770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981C2-7ECF-47D2-B733-6AB569F9E7F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981C2-7ECF-47D2-B733-6AB569F9E7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C0AC9-9EC2-4BCB-A782-C38282B33B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BADAA-97BA-43A2-BC4E-4F8B05F967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C0AC9-9EC2-4BCB-A782-C38282B33B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Weidian.com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BADAA-97BA-43A2-BC4E-4F8B05F967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C0AC9-9EC2-4BCB-A782-C38282B33B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Weidian.com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BADAA-97BA-43A2-BC4E-4F8B05F967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C0AC9-9EC2-4BCB-A782-C38282B33B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Weidian.com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BADAA-97BA-43A2-BC4E-4F8B05F967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C0AC9-9EC2-4BCB-A782-C38282B33B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BADAA-97BA-43A2-BC4E-4F8B05F967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C0AC9-9EC2-4BCB-A782-C38282B33B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Weidian.com</a:t>
            </a:r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BADAA-97BA-43A2-BC4E-4F8B05F967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C0AC9-9EC2-4BCB-A782-C38282B33B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BADAA-97BA-43A2-BC4E-4F8B05F967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C0AC9-9EC2-4BCB-A782-C38282B33B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BADAA-97BA-43A2-BC4E-4F8B05F967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C0AC9-9EC2-4BCB-A782-C38282B33B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BADAA-97BA-43A2-BC4E-4F8B05F967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C0AC9-9EC2-4BCB-A782-C38282B33B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BADAA-97BA-43A2-BC4E-4F8B05F967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C0AC9-9EC2-4BCB-A782-C38282B33B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BADAA-97BA-43A2-BC4E-4F8B05F967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C0AC9-9EC2-4BCB-A782-C38282B33B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Weidian.com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8BADAA-97BA-43A2-BC4E-4F8B05F9676F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2" descr="E:\公司资料\logo-01.png"/>
          <p:cNvPicPr>
            <a:picLocks noChangeAspect="1" noChangeArrowheads="1"/>
          </p:cNvPicPr>
          <p:nvPr userDrawn="1"/>
        </p:nvPicPr>
        <p:blipFill>
          <a:blip r:embed="rId12" cstate="screen"/>
          <a:srcRect/>
          <a:stretch>
            <a:fillRect/>
          </a:stretch>
        </p:blipFill>
        <p:spPr bwMode="auto">
          <a:xfrm>
            <a:off x="10250108" y="168672"/>
            <a:ext cx="1013637" cy="53791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1" Type="http://schemas.openxmlformats.org/officeDocument/2006/relationships/hyperlink" Target="http://d.vdian.net/index.html#/tbl-manager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1" Type="http://schemas.openxmlformats.org/officeDocument/2006/relationships/hyperlink" Target="http://d.vdian.net/dataSync.html#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tiff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image" Target="../media/image6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mars3.vdian.net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1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vio.vdian.net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://dw-meta.vdian.net/#/table-home" TargetMode="External"/><Relationship Id="rId2" Type="http://schemas.openxmlformats.org/officeDocument/2006/relationships/hyperlink" Target="http://docs.vdian.net/pages/viewpage.action?pageId=74239360" TargetMode="External"/><Relationship Id="rId1" Type="http://schemas.openxmlformats.org/officeDocument/2006/relationships/image" Target="../media/image24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25.tif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hyperlink" Target="http://d.vdian.net/dsManager.html#/" TargetMode="External"/><Relationship Id="rId2" Type="http://schemas.openxmlformats.org/officeDocument/2006/relationships/image" Target="../media/image28.tiff"/><Relationship Id="rId1" Type="http://schemas.openxmlformats.org/officeDocument/2006/relationships/image" Target="../media/image27.tif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cwiki.apache.org/confluence/display/Hive/LanguageManual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tif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hyperlink" Target="https://vio.vdian.net/" TargetMode="External"/><Relationship Id="rId7" Type="http://schemas.openxmlformats.org/officeDocument/2006/relationships/hyperlink" Target="http://d.vdian.net/auth.html#/" TargetMode="External"/><Relationship Id="rId6" Type="http://schemas.openxmlformats.org/officeDocument/2006/relationships/hyperlink" Target="http://d.vdian.net/dqc.html#/" TargetMode="External"/><Relationship Id="rId5" Type="http://schemas.openxmlformats.org/officeDocument/2006/relationships/hyperlink" Target="http://d.vdian.net/dsManager.html#/" TargetMode="External"/><Relationship Id="rId4" Type="http://schemas.openxmlformats.org/officeDocument/2006/relationships/hyperlink" Target="http://d.vdian.net/dataSync.html#/" TargetMode="External"/><Relationship Id="rId3" Type="http://schemas.openxmlformats.org/officeDocument/2006/relationships/hyperlink" Target="http://d.vdian.net/metis.html#/" TargetMode="External"/><Relationship Id="rId2" Type="http://schemas.openxmlformats.org/officeDocument/2006/relationships/hyperlink" Target="http://dw-meta.vdian.net/#/table-home" TargetMode="External"/><Relationship Id="rId1" Type="http://schemas.openxmlformats.org/officeDocument/2006/relationships/hyperlink" Target="http://mars3.vdian.net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tiff"/><Relationship Id="rId1" Type="http://schemas.openxmlformats.org/officeDocument/2006/relationships/image" Target="../media/image31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102975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数据开发入门</a:t>
            </a:r>
            <a:endParaRPr lang="zh-CN" altLang="en-US" sz="5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分析需求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计算逻辑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sum(</a:t>
            </a:r>
            <a:r>
              <a:rPr kumimoji="1"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order_info.new_total_price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where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to_date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1"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pay_time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)=‘${yesterday}’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Mars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Vio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kumimoji="1"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实现需求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实现需求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创建结果表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同步业务数据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代码实现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数据应用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创建结果表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92624"/>
            <a:ext cx="10515600" cy="4684339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地址：</a:t>
            </a:r>
            <a:r>
              <a:rPr lang="en-GB" altLang="zh-CN" dirty="0">
                <a:hlinkClick r:id="rId1"/>
              </a:rPr>
              <a:t>http://d.vdian.net/index.html#/tbl-manager</a:t>
            </a:r>
            <a:endParaRPr lang="en-GB" altLang="zh-CN" dirty="0"/>
          </a:p>
          <a:p>
            <a:pPr marL="0" indent="0">
              <a:buNone/>
            </a:pPr>
            <a:r>
              <a:rPr lang="zh-CN" altLang="en-GB" dirty="0"/>
              <a:t>操作</a:t>
            </a:r>
            <a:r>
              <a:rPr lang="zh-CN" altLang="en-US" dirty="0"/>
              <a:t>步骤：</a:t>
            </a:r>
            <a:r>
              <a:rPr lang="en-US" altLang="zh-CN" sz="2000" dirty="0"/>
              <a:t>1.</a:t>
            </a:r>
            <a:r>
              <a:rPr lang="zh-CN" altLang="en-US" sz="2000" dirty="0"/>
              <a:t>  依次点击数据开发</a:t>
            </a:r>
            <a:r>
              <a:rPr lang="en-US" altLang="zh-CN" sz="2000" dirty="0"/>
              <a:t>-&gt;</a:t>
            </a:r>
            <a:r>
              <a:rPr lang="zh-CN" altLang="en-US" sz="2000" dirty="0"/>
              <a:t> 表管理</a:t>
            </a:r>
            <a:r>
              <a:rPr lang="en-US" altLang="zh-CN" sz="2000" dirty="0"/>
              <a:t>-&gt;</a:t>
            </a:r>
            <a:r>
              <a:rPr lang="zh-CN" altLang="en-US" sz="2000" dirty="0"/>
              <a:t>新建表</a:t>
            </a:r>
            <a:endParaRPr lang="en-GB" altLang="zh-CN" dirty="0"/>
          </a:p>
          <a:p>
            <a:pPr marL="0" indent="0">
              <a:buNone/>
            </a:pP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47963"/>
            <a:ext cx="10299700" cy="342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创建结果表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92624"/>
            <a:ext cx="10515600" cy="4684339"/>
          </a:xfrm>
        </p:spPr>
        <p:txBody>
          <a:bodyPr/>
          <a:lstStyle/>
          <a:p>
            <a:pPr marL="0" indent="0">
              <a:buNone/>
            </a:pPr>
            <a:r>
              <a:rPr lang="zh-CN" altLang="en-GB" dirty="0"/>
              <a:t>操作</a:t>
            </a:r>
            <a:r>
              <a:rPr lang="zh-CN" altLang="en-US" dirty="0"/>
              <a:t>步骤：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sz="2000" dirty="0"/>
              <a:t>2.</a:t>
            </a:r>
            <a:r>
              <a:rPr lang="zh-CN" altLang="en-US" sz="2000" dirty="0"/>
              <a:t> 填写必要的信息，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点击提交创建按钮</a:t>
            </a:r>
            <a:endParaRPr lang="en-US" altLang="zh-CN" sz="2000" dirty="0"/>
          </a:p>
          <a:p>
            <a:pPr marL="514350" indent="-514350">
              <a:buFont typeface="+mj-lt"/>
              <a:buAutoNum type="arabicPeriod"/>
            </a:pPr>
            <a:endParaRPr lang="en-GB" altLang="zh-CN" dirty="0"/>
          </a:p>
          <a:p>
            <a:pPr marL="0" indent="0">
              <a:buNone/>
            </a:pP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3939241" y="668011"/>
            <a:ext cx="7945005" cy="61899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4428"/>
          </a:xfrm>
        </p:spPr>
        <p:txBody>
          <a:bodyPr/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同步业务数据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29554"/>
            <a:ext cx="10515600" cy="4684339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地址：</a:t>
            </a:r>
            <a:r>
              <a:rPr lang="en-GB" altLang="zh-CN" dirty="0">
                <a:hlinkClick r:id="rId1"/>
              </a:rPr>
              <a:t>http://d.vdian.net/dataSync.html#/</a:t>
            </a:r>
            <a:endParaRPr lang="en-GB" altLang="zh-CN" dirty="0"/>
          </a:p>
          <a:p>
            <a:pPr marL="0" indent="0">
              <a:buNone/>
            </a:pPr>
            <a:r>
              <a:rPr lang="zh-CN" altLang="en-GB" sz="2000" dirty="0"/>
              <a:t>操作</a:t>
            </a:r>
            <a:r>
              <a:rPr lang="zh-CN" altLang="en-US" sz="2000" dirty="0"/>
              <a:t>步骤：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1.</a:t>
            </a:r>
            <a:r>
              <a:rPr lang="zh-CN" altLang="en-US" sz="2000" dirty="0"/>
              <a:t>  依次点击数据同步</a:t>
            </a:r>
            <a:r>
              <a:rPr lang="en-US" altLang="zh-CN" sz="2000" dirty="0"/>
              <a:t>-&gt;DB_2_HDFS</a:t>
            </a:r>
            <a:r>
              <a:rPr lang="zh-CN" altLang="en-US" sz="2000" dirty="0"/>
              <a:t>列表</a:t>
            </a:r>
            <a:r>
              <a:rPr lang="en-US" altLang="zh-CN" sz="2000" dirty="0"/>
              <a:t>-&gt;</a:t>
            </a:r>
            <a:r>
              <a:rPr lang="zh-CN" altLang="en-US" sz="2000" dirty="0"/>
              <a:t>申请任务</a:t>
            </a:r>
            <a:endParaRPr lang="en-US" altLang="zh-CN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838200" y="2864690"/>
            <a:ext cx="10840055" cy="18014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4428"/>
          </a:xfrm>
        </p:spPr>
        <p:txBody>
          <a:bodyPr/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同步业务数据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29554"/>
            <a:ext cx="10515600" cy="4684339"/>
          </a:xfrm>
        </p:spPr>
        <p:txBody>
          <a:bodyPr/>
          <a:lstStyle/>
          <a:p>
            <a:pPr marL="0" indent="0">
              <a:buNone/>
            </a:pPr>
            <a:r>
              <a:rPr lang="zh-CN" altLang="en-GB" sz="2000" dirty="0"/>
              <a:t>操作</a:t>
            </a:r>
            <a:r>
              <a:rPr lang="zh-CN" altLang="en-US" sz="2000" dirty="0"/>
              <a:t>步骤：</a:t>
            </a:r>
            <a:r>
              <a:rPr lang="en-US" altLang="zh-CN" sz="2000" dirty="0"/>
              <a:t>2.</a:t>
            </a:r>
            <a:r>
              <a:rPr lang="zh-CN" altLang="en-US" sz="2000" dirty="0"/>
              <a:t>  填写必要的信息，点击确认按钮</a:t>
            </a:r>
            <a:endParaRPr lang="en-GB" altLang="zh-CN" sz="2000" dirty="0"/>
          </a:p>
          <a:p>
            <a:pPr marL="0" indent="0">
              <a:buNone/>
            </a:pP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838200" y="1484779"/>
            <a:ext cx="9193306" cy="53732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7228"/>
          </a:xfrm>
        </p:spPr>
        <p:txBody>
          <a:bodyPr/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同步业务数据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2998" y="1252353"/>
            <a:ext cx="6253629" cy="196602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98" y="3324887"/>
            <a:ext cx="6253629" cy="196129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962998" y="5580529"/>
            <a:ext cx="6253629" cy="9364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代码实现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mars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地址：</a:t>
            </a:r>
            <a:r>
              <a:rPr lang="en-GB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1"/>
              </a:rPr>
              <a:t>http://mars3.vdian.net/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hive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编写任务代码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配置任务参数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调试任务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发布任务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回溯数据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hive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操作步骤：</a:t>
            </a:r>
            <a:r>
              <a:rPr kumimoji="1" lang="en-US" altLang="zh-CN" sz="2000" dirty="0"/>
              <a:t>1.</a:t>
            </a:r>
            <a:r>
              <a:rPr kumimoji="1" lang="zh-CN" altLang="en-US" sz="2000" dirty="0"/>
              <a:t>  在个人目录上右键“新建文件夹”创建一个小目录</a:t>
            </a:r>
            <a:endParaRPr kumimoji="1" lang="en-US" altLang="zh-CN" sz="2000" dirty="0"/>
          </a:p>
          <a:p>
            <a:pPr marL="0" indent="0">
              <a:buNone/>
            </a:pPr>
            <a:r>
              <a:rPr kumimoji="1" lang="en-US" altLang="zh-CN" sz="2000" dirty="0"/>
              <a:t>2.</a:t>
            </a:r>
            <a:r>
              <a:rPr kumimoji="1" lang="zh-CN" altLang="en-US" sz="2000" dirty="0"/>
              <a:t>  在新建的小目录上右键“新建文件”创建一个</a:t>
            </a:r>
            <a:r>
              <a:rPr kumimoji="1" lang="en-US" altLang="zh-CN" sz="2000" dirty="0"/>
              <a:t>hive</a:t>
            </a:r>
            <a:r>
              <a:rPr kumimoji="1" lang="zh-CN" altLang="en-US" sz="2000" dirty="0"/>
              <a:t>任务</a:t>
            </a:r>
            <a:endParaRPr kumimoji="1" lang="en-US" altLang="zh-CN" sz="2000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9224" y="2731993"/>
            <a:ext cx="8636000" cy="3733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24" y="2770093"/>
            <a:ext cx="8763000" cy="3695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17259" y="1411941"/>
            <a:ext cx="4204377" cy="528469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QuickStart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使用公共层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Hive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常用语法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5159"/>
          </a:xfrm>
        </p:spPr>
        <p:txBody>
          <a:bodyPr/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编写任务代码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30284"/>
            <a:ext cx="10515600" cy="4811741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伪代码：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sum(</a:t>
            </a:r>
            <a:r>
              <a:rPr kumimoji="1"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order_info.new_total_price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where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to_date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1"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pay_time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)=‘${yesterday}’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真实代码：</a:t>
            </a:r>
            <a:endParaRPr kumimoji="1" lang="zh-CN" altLang="en-US" sz="20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4578" y="1964803"/>
            <a:ext cx="10021239" cy="46022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8216"/>
          </a:xfrm>
        </p:spPr>
        <p:txBody>
          <a:bodyPr/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配置任务参数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46662"/>
            <a:ext cx="10515600" cy="4399995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kumimoji="1" lang="zh-CN" altLang="en-US" sz="2400" dirty="0"/>
              <a:t>点击参数按钮进入参数配置界面</a:t>
            </a:r>
            <a:endParaRPr kumimoji="1" lang="en-US" altLang="zh-CN" sz="2400" dirty="0"/>
          </a:p>
          <a:p>
            <a:pPr marL="457200" indent="-457200">
              <a:buAutoNum type="arabicPeriod"/>
            </a:pPr>
            <a:endParaRPr kumimoji="1"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293237"/>
            <a:ext cx="10236200" cy="2222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8216"/>
          </a:xfrm>
        </p:spPr>
        <p:txBody>
          <a:bodyPr/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配置任务参数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62318"/>
            <a:ext cx="10515600" cy="4684339"/>
          </a:xfrm>
        </p:spPr>
        <p:txBody>
          <a:bodyPr>
            <a:normAutofit/>
          </a:bodyPr>
          <a:lstStyle/>
          <a:p>
            <a:pPr marL="457200" indent="-457200">
              <a:buAutoNum type="arabicPeriod" startAt="2"/>
            </a:pPr>
            <a:r>
              <a:rPr kumimoji="1" lang="zh-CN" altLang="en-US" sz="2400" dirty="0"/>
              <a:t>点击“选择业务” 按钮选择业务</a:t>
            </a:r>
            <a:endParaRPr kumimoji="1" lang="en-US" altLang="zh-CN" sz="2400" dirty="0"/>
          </a:p>
          <a:p>
            <a:pPr marL="457200" indent="-457200">
              <a:buAutoNum type="arabicPeriod" startAt="2"/>
            </a:pPr>
            <a:r>
              <a:rPr kumimoji="1" lang="zh-CN" altLang="en-US" sz="2400" dirty="0"/>
              <a:t>在配置项信息里填写配置参数，这个需求里要配置代表昨天日期的变量</a:t>
            </a:r>
            <a:endParaRPr kumimoji="1"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214049"/>
            <a:ext cx="10185400" cy="2501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8216"/>
          </a:xfrm>
        </p:spPr>
        <p:txBody>
          <a:bodyPr/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配置任务参数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62318"/>
            <a:ext cx="10515600" cy="4684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000" dirty="0"/>
              <a:t>4.</a:t>
            </a:r>
            <a:r>
              <a:rPr kumimoji="1" lang="zh-CN" altLang="en-US" sz="2000" dirty="0"/>
              <a:t>  点击参数按钮进入参数配置界面  </a:t>
            </a:r>
            <a:r>
              <a:rPr kumimoji="1" lang="en-US" altLang="zh-CN" sz="2000" dirty="0"/>
              <a:t>5.</a:t>
            </a:r>
            <a:r>
              <a:rPr kumimoji="1" lang="zh-CN" altLang="en-US" sz="2000" dirty="0"/>
              <a:t>  点击自动解析按钮生成输入表和输出表配置</a:t>
            </a:r>
            <a:endParaRPr kumimoji="1" lang="en-US" altLang="zh-CN" sz="2000" dirty="0"/>
          </a:p>
          <a:p>
            <a:pPr marL="457200" indent="-457200">
              <a:buAutoNum type="arabicPeriod"/>
            </a:pPr>
            <a:endParaRPr kumimoji="1"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8321" y="1333554"/>
            <a:ext cx="8390860" cy="54659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调试任务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58154"/>
            <a:ext cx="10515600" cy="4818810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点击运行按钮可对任务进行调试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972670" y="1827091"/>
            <a:ext cx="8964706" cy="49233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发布任务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92624"/>
            <a:ext cx="10515600" cy="4684339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调试任务成功 且 自测通过后提交发布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838200" y="2050073"/>
            <a:ext cx="10908346" cy="46331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回溯数据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85047"/>
            <a:ext cx="10515600" cy="4684339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sz="2400" dirty="0"/>
              <a:t>因为需求需要最近</a:t>
            </a:r>
            <a:r>
              <a:rPr kumimoji="1" lang="en-US" altLang="zh-CN" sz="2400" dirty="0"/>
              <a:t>30</a:t>
            </a:r>
            <a:r>
              <a:rPr kumimoji="1" lang="zh-CN" altLang="en-US" sz="2400" dirty="0"/>
              <a:t>天每天的大盘成交金额，需要回溯前</a:t>
            </a:r>
            <a:r>
              <a:rPr kumimoji="1" lang="en-US" altLang="zh-CN" sz="2400" dirty="0"/>
              <a:t>29</a:t>
            </a:r>
            <a:r>
              <a:rPr kumimoji="1" lang="zh-CN" altLang="en-US" sz="2400" dirty="0"/>
              <a:t>天的数据</a:t>
            </a:r>
            <a:endParaRPr kumimoji="1" lang="en-US" altLang="zh-CN" sz="2400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838200" y="1808129"/>
            <a:ext cx="10699376" cy="48616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6134"/>
          </a:xfrm>
        </p:spPr>
        <p:txBody>
          <a:bodyPr/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回溯数据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31260"/>
            <a:ext cx="10515600" cy="4684339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补数据中心里查找对应任务的补数据进度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866900"/>
            <a:ext cx="9690100" cy="4991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验证数据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89448"/>
            <a:ext cx="10515600" cy="4351338"/>
          </a:xfrm>
        </p:spPr>
        <p:txBody>
          <a:bodyPr/>
          <a:lstStyle/>
          <a:p>
            <a:r>
              <a:rPr kumimoji="1" lang="zh-CN" altLang="en-US" dirty="0"/>
              <a:t>在数据开发平台</a:t>
            </a:r>
            <a:r>
              <a:rPr kumimoji="1" lang="en-US" altLang="zh-CN" dirty="0"/>
              <a:t>-</a:t>
            </a:r>
            <a:r>
              <a:rPr kumimoji="1" lang="zh-CN" altLang="en-US" dirty="0"/>
              <a:t>临时查询里验证结果，</a:t>
            </a:r>
            <a:r>
              <a:rPr kumimoji="1" lang="en-US" altLang="zh-CN" dirty="0"/>
              <a:t>Mars</a:t>
            </a:r>
            <a:r>
              <a:rPr kumimoji="1" lang="zh-CN" altLang="en-US" dirty="0"/>
              <a:t>平台也可查询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972671" y="1928005"/>
            <a:ext cx="9959788" cy="49299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72149"/>
            <a:ext cx="10515600" cy="1325563"/>
          </a:xfrm>
        </p:spPr>
        <p:txBody>
          <a:bodyPr/>
          <a:lstStyle/>
          <a:p>
            <a:pPr algn="ctr"/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数据应用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课程目标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976718"/>
            <a:ext cx="10515600" cy="32676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通过学习本课程，你将：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了解数据开发的整个流程、数据开发过程中涉及到的常用工具。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具备开发简单数据需求的能力。</a:t>
            </a:r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54000"/>
            <a:ext cx="10972800" cy="1163638"/>
          </a:xfrm>
        </p:spPr>
        <p:txBody>
          <a:bodyPr/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Vio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可视化平台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609600" y="1778003"/>
            <a:ext cx="10972800" cy="4525963"/>
          </a:xfrm>
        </p:spPr>
        <p:txBody>
          <a:bodyPr>
            <a:normAutofit/>
          </a:bodyPr>
          <a:lstStyle/>
          <a:p>
            <a:pPr lvl="1"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1"/>
              </a:rPr>
              <a:t>https://vio.vdian.net/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配置数据集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配置分析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配置数据集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11941"/>
            <a:ext cx="10515600" cy="4630085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配置</a:t>
            </a:r>
            <a:r>
              <a:rPr kumimoji="1" lang="en-US" altLang="zh-CN" dirty="0"/>
              <a:t>hive</a:t>
            </a:r>
            <a:r>
              <a:rPr kumimoji="1" lang="zh-CN" altLang="en-US" dirty="0"/>
              <a:t>产出的结果表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959223" y="1872877"/>
            <a:ext cx="8695765" cy="46030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47919"/>
            <a:ext cx="10515600" cy="1542770"/>
          </a:xfrm>
        </p:spPr>
        <p:txBody>
          <a:bodyPr/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配置分析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838200" y="1250576"/>
            <a:ext cx="10515600" cy="4926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/>
              <a:t>选择数据集配置趋势图</a:t>
            </a:r>
            <a:endParaRPr lang="zh-CN" altLang="en-US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838200" y="1690689"/>
            <a:ext cx="10515600" cy="51308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QuickStart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kumimoji="1"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QuickStart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dirty="0"/>
              <a:t>演示</a:t>
            </a:r>
            <a:endParaRPr kumimoji="1" lang="en-US" altLang="zh-CN" dirty="0"/>
          </a:p>
          <a:p>
            <a:pPr>
              <a:buFont typeface="Wingdings" panose="05000000000000000000" pitchFamily="2" charset="2"/>
              <a:buChar char="Ø"/>
            </a:pPr>
            <a:endParaRPr kumimoji="1"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dirty="0"/>
              <a:t>准备工作</a:t>
            </a:r>
            <a:endParaRPr kumimoji="1" lang="en-US" altLang="zh-CN" dirty="0"/>
          </a:p>
          <a:p>
            <a:pPr>
              <a:buFont typeface="Wingdings" panose="05000000000000000000" pitchFamily="2" charset="2"/>
              <a:buChar char="Ø"/>
            </a:pPr>
            <a:endParaRPr kumimoji="1"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dirty="0"/>
              <a:t>开发流程图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准备工作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Mars</a:t>
            </a:r>
            <a:r>
              <a:rPr kumimoji="1" lang="zh-CN" altLang="en-US" dirty="0"/>
              <a:t>平台开发权限申请：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邮件发送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bigdata@weidian.com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并抄送本部门主管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Vio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权限申请 ：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周威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370" y="2318918"/>
            <a:ext cx="5461000" cy="1803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开发流程图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317811"/>
            <a:ext cx="6967880" cy="54378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使用公共层</a:t>
            </a:r>
            <a:endParaRPr kumimoji="1"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838200" y="1921319"/>
            <a:ext cx="10149541" cy="480886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541000" cy="772766"/>
          </a:xfrm>
        </p:spPr>
        <p:txBody>
          <a:bodyPr/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常用表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75855" y="1426662"/>
            <a:ext cx="10374745" cy="49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838200" y="1047404"/>
            <a:ext cx="10515600" cy="51295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2400" dirty="0"/>
              <a:t>地址：</a:t>
            </a:r>
            <a:r>
              <a:rPr lang="en-GB" altLang="zh-CN" sz="2400" dirty="0">
                <a:hlinkClick r:id="rId2"/>
              </a:rPr>
              <a:t> http://docs.vdian.net/pages/viewpage.action?pageId=74239360</a:t>
            </a:r>
            <a:endParaRPr lang="en-GB" altLang="zh-CN" sz="2400" dirty="0"/>
          </a:p>
          <a:p>
            <a:pPr marL="0" indent="0">
              <a:buNone/>
            </a:pPr>
            <a:r>
              <a:rPr lang="zh-CN" altLang="en-US" sz="2400" dirty="0"/>
              <a:t>元数据地址：</a:t>
            </a:r>
            <a:r>
              <a:rPr lang="en-GB" altLang="zh-CN" sz="2400" dirty="0">
                <a:hlinkClick r:id="rId3"/>
              </a:rPr>
              <a:t>http://dw-meta.vdian.net/#/table-home</a:t>
            </a:r>
            <a:endParaRPr lang="en-GB" altLang="zh-CN" sz="2400" dirty="0"/>
          </a:p>
          <a:p>
            <a:pPr marL="0" indent="0">
              <a:buNone/>
            </a:pPr>
            <a:r>
              <a:rPr lang="zh-CN" altLang="en-US" sz="2400" dirty="0"/>
              <a:t>共</a:t>
            </a:r>
            <a:r>
              <a:rPr lang="en-US" altLang="zh-CN" sz="2400" dirty="0"/>
              <a:t>6</a:t>
            </a:r>
            <a:r>
              <a:rPr lang="zh-CN" altLang="en-GB" sz="2400" dirty="0"/>
              <a:t>个</a:t>
            </a:r>
            <a:r>
              <a:rPr lang="zh-CN" altLang="en-US" sz="2400" dirty="0"/>
              <a:t>域</a:t>
            </a:r>
            <a:r>
              <a:rPr lang="en-US" altLang="zh-CN" sz="2400" dirty="0"/>
              <a:t>25</a:t>
            </a:r>
            <a:r>
              <a:rPr lang="zh-CN" altLang="en-US" sz="2400" dirty="0"/>
              <a:t>张表</a:t>
            </a:r>
            <a:endParaRPr lang="en-GB" altLang="zh-CN" sz="2400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3434" y="365126"/>
            <a:ext cx="5045021" cy="598877"/>
          </a:xfrm>
        </p:spPr>
        <p:txBody>
          <a:bodyPr/>
          <a:lstStyle/>
          <a:p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数据公共层做了什么？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413125" y="2547722"/>
            <a:ext cx="5921473" cy="1017559"/>
            <a:chOff x="889000" y="1930400"/>
            <a:chExt cx="4965700" cy="1422400"/>
          </a:xfrm>
        </p:grpSpPr>
        <p:sp>
          <p:nvSpPr>
            <p:cNvPr id="15" name="矩形 14"/>
            <p:cNvSpPr/>
            <p:nvPr/>
          </p:nvSpPr>
          <p:spPr>
            <a:xfrm>
              <a:off x="889000" y="1930400"/>
              <a:ext cx="4965700" cy="1422400"/>
            </a:xfrm>
            <a:prstGeom prst="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702030404030204"/>
                <a:ea typeface="宋体" panose="02010600030101010101" charset="-122"/>
                <a:cs typeface="+mn-cs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11260" y="2146300"/>
              <a:ext cx="1612900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数据公共层</a:t>
              </a:r>
              <a:endParaRPr kumimoji="1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335019" y="1982232"/>
              <a:ext cx="2628900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</a:t>
              </a:r>
              <a:r>
                <a:rPr kumimoji="1" lang="en-US" altLang="zh-CN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WS</a:t>
              </a:r>
              <a:r>
                <a:rPr kumimoji="1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数据汇总层</a:t>
              </a:r>
              <a:endParaRPr kumimoji="1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335019" y="2347794"/>
              <a:ext cx="2628900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</a:t>
              </a:r>
              <a:r>
                <a:rPr kumimoji="1" lang="en-US" altLang="zh-CN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WD</a:t>
              </a:r>
              <a:r>
                <a:rPr kumimoji="1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明细数据层</a:t>
              </a:r>
              <a:endParaRPr kumimoji="1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335019" y="2688630"/>
              <a:ext cx="2628900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O</a:t>
              </a:r>
              <a:r>
                <a:rPr kumimoji="1" lang="en-US" altLang="zh-CN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DS</a:t>
              </a:r>
              <a:r>
                <a:rPr kumimoji="1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数据基础层</a:t>
              </a:r>
              <a:endParaRPr kumimoji="1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4" name="组 23"/>
          <p:cNvGrpSpPr/>
          <p:nvPr/>
        </p:nvGrpSpPr>
        <p:grpSpPr>
          <a:xfrm>
            <a:off x="390174" y="1499560"/>
            <a:ext cx="5958973" cy="657970"/>
            <a:chOff x="1308232" y="4223250"/>
            <a:chExt cx="5424193" cy="657970"/>
          </a:xfrm>
        </p:grpSpPr>
        <p:sp>
          <p:nvSpPr>
            <p:cNvPr id="20" name="矩形 19"/>
            <p:cNvSpPr/>
            <p:nvPr/>
          </p:nvSpPr>
          <p:spPr>
            <a:xfrm>
              <a:off x="1308232" y="4223250"/>
              <a:ext cx="5424193" cy="657970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702030404030204"/>
                <a:ea typeface="宋体" panose="02010600030101010101" charset="-122"/>
                <a:cs typeface="+mn-cs"/>
              </a:endParaRPr>
            </a:p>
          </p:txBody>
        </p:sp>
        <p:grpSp>
          <p:nvGrpSpPr>
            <p:cNvPr id="23" name="组 22"/>
            <p:cNvGrpSpPr/>
            <p:nvPr/>
          </p:nvGrpSpPr>
          <p:grpSpPr>
            <a:xfrm>
              <a:off x="1361877" y="4316739"/>
              <a:ext cx="5245883" cy="415236"/>
              <a:chOff x="1361877" y="4316739"/>
              <a:chExt cx="5245883" cy="415236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1361877" y="4362643"/>
                <a:ext cx="16129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数据应用层</a:t>
                </a:r>
                <a:endParaRPr kumimoji="1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2883605" y="4316739"/>
                <a:ext cx="37241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百花齐放，快速响应      </a:t>
                </a:r>
                <a:r>
                  <a:rPr kumimoji="1" lang="zh-CN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</a:rPr>
                  <a:t>业务开发同学</a:t>
                </a:r>
                <a:endParaRPr kumimoji="1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25" name="文本框 24"/>
          <p:cNvSpPr txBox="1"/>
          <p:nvPr/>
        </p:nvSpPr>
        <p:spPr>
          <a:xfrm>
            <a:off x="459028" y="4353314"/>
            <a:ext cx="49450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zh-CN" altLang="en-US" sz="1600" dirty="0" smtClean="0"/>
              <a:t>统一建模规范，以</a:t>
            </a:r>
            <a:r>
              <a:rPr kumimoji="1" lang="zh-CN" altLang="en-US" sz="1600" dirty="0"/>
              <a:t>电商业务为</a:t>
            </a:r>
            <a:r>
              <a:rPr kumimoji="1" lang="zh-CN" altLang="en-US" sz="1600" dirty="0" smtClean="0"/>
              <a:t>基础进行数据</a:t>
            </a:r>
            <a:r>
              <a:rPr kumimoji="1" lang="zh-CN" altLang="en-US" sz="1600" dirty="0"/>
              <a:t>建模</a:t>
            </a:r>
            <a:endParaRPr kumimoji="1" lang="zh-CN" alt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zh-CN" altLang="en-US" sz="1600" dirty="0" smtClean="0"/>
              <a:t>统一监控和管理策略，保障数据资产</a:t>
            </a:r>
            <a:endParaRPr kumimoji="1" lang="zh-CN" alt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zh-CN" altLang="en-US" sz="1600" dirty="0" smtClean="0"/>
              <a:t>统一开发和维护规范，保证数据产出的效率和质量</a:t>
            </a:r>
            <a:endParaRPr kumimoji="1" lang="zh-CN" altLang="en-US" sz="1600" dirty="0" smtClean="0"/>
          </a:p>
        </p:txBody>
      </p:sp>
      <p:sp>
        <p:nvSpPr>
          <p:cNvPr id="26" name="云形 25"/>
          <p:cNvSpPr/>
          <p:nvPr/>
        </p:nvSpPr>
        <p:spPr>
          <a:xfrm>
            <a:off x="7024787" y="1455319"/>
            <a:ext cx="4060761" cy="3448854"/>
          </a:xfrm>
          <a:prstGeom prst="cloud">
            <a:avLst/>
          </a:prstGeom>
          <a:solidFill>
            <a:schemeClr val="bg1"/>
          </a:solidFill>
          <a:ln w="25400"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altLang="zh-CN" sz="1400" dirty="0" smtClean="0">
              <a:solidFill>
                <a:schemeClr val="tx1"/>
              </a:solidFill>
            </a:endParaRPr>
          </a:p>
          <a:p>
            <a:r>
              <a:rPr lang="zh-CN" altLang="en-US" sz="1400" dirty="0" smtClean="0">
                <a:solidFill>
                  <a:schemeClr val="tx1"/>
                </a:solidFill>
              </a:rPr>
              <a:t>计算资源、存储资源告急？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r>
              <a:rPr lang="zh-CN" altLang="en-US" sz="1400" dirty="0" smtClean="0">
                <a:solidFill>
                  <a:schemeClr val="tx1"/>
                </a:solidFill>
              </a:rPr>
              <a:t>数据怎么还没产出？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r>
              <a:rPr lang="zh-CN" altLang="en-US" sz="1400" dirty="0" smtClean="0">
                <a:solidFill>
                  <a:schemeClr val="tx1"/>
                </a:solidFill>
              </a:rPr>
              <a:t>数据怎么有重复、丢失？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r>
              <a:rPr lang="zh-CN" altLang="en-US" sz="1400" dirty="0" smtClean="0">
                <a:solidFill>
                  <a:schemeClr val="tx1"/>
                </a:solidFill>
              </a:rPr>
              <a:t>你算的店铺回头率怎么和我的不一样？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r>
              <a:rPr lang="en-US" altLang="zh-CN" sz="1400" dirty="0" err="1" smtClean="0">
                <a:solidFill>
                  <a:schemeClr val="tx1"/>
                </a:solidFill>
              </a:rPr>
              <a:t>Seller_id</a:t>
            </a:r>
            <a:r>
              <a:rPr lang="zh-CN" altLang="en-US" sz="1400" dirty="0" smtClean="0">
                <a:solidFill>
                  <a:schemeClr val="tx1"/>
                </a:solidFill>
              </a:rPr>
              <a:t>、</a:t>
            </a:r>
            <a:r>
              <a:rPr lang="en-US" altLang="zh-CN" sz="1400" dirty="0" err="1" smtClean="0">
                <a:solidFill>
                  <a:schemeClr val="tx1"/>
                </a:solidFill>
              </a:rPr>
              <a:t>buyer_id</a:t>
            </a:r>
            <a:r>
              <a:rPr lang="zh-CN" altLang="en-US" sz="1400" dirty="0" smtClean="0">
                <a:solidFill>
                  <a:schemeClr val="tx1"/>
                </a:solidFill>
              </a:rPr>
              <a:t>、</a:t>
            </a:r>
            <a:r>
              <a:rPr lang="en-US" altLang="zh-CN" sz="1400" dirty="0" err="1" smtClean="0">
                <a:solidFill>
                  <a:schemeClr val="tx1"/>
                </a:solidFill>
              </a:rPr>
              <a:t>user_id</a:t>
            </a:r>
            <a:r>
              <a:rPr lang="zh-CN" altLang="en-US" sz="1400" dirty="0" smtClean="0">
                <a:solidFill>
                  <a:schemeClr val="tx1"/>
                </a:solidFill>
              </a:rPr>
              <a:t>、</a:t>
            </a:r>
            <a:r>
              <a:rPr lang="en-US" altLang="zh-CN" sz="1400" dirty="0" smtClean="0">
                <a:solidFill>
                  <a:schemeClr val="tx1"/>
                </a:solidFill>
              </a:rPr>
              <a:t>kid</a:t>
            </a:r>
            <a:r>
              <a:rPr lang="zh-CN" altLang="en-US" sz="1400" dirty="0" smtClean="0">
                <a:solidFill>
                  <a:schemeClr val="tx1"/>
                </a:solidFill>
              </a:rPr>
              <a:t>、</a:t>
            </a:r>
            <a:r>
              <a:rPr lang="en-US" altLang="zh-CN" sz="1400" dirty="0" err="1" smtClean="0">
                <a:solidFill>
                  <a:schemeClr val="tx1"/>
                </a:solidFill>
              </a:rPr>
              <a:t>member_id</a:t>
            </a:r>
            <a:r>
              <a:rPr lang="zh-CN" altLang="en-US" sz="1400" dirty="0" smtClean="0">
                <a:solidFill>
                  <a:schemeClr val="tx1"/>
                </a:solidFill>
              </a:rPr>
              <a:t>，这么多</a:t>
            </a:r>
            <a:r>
              <a:rPr lang="en-US" altLang="zh-CN" sz="1400" dirty="0" smtClean="0">
                <a:solidFill>
                  <a:schemeClr val="tx1"/>
                </a:solidFill>
              </a:rPr>
              <a:t>id</a:t>
            </a:r>
            <a:r>
              <a:rPr lang="zh-CN" altLang="en-US" sz="1400" dirty="0" smtClean="0">
                <a:solidFill>
                  <a:schemeClr val="tx1"/>
                </a:solidFill>
              </a:rPr>
              <a:t>，头大？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r>
              <a:rPr lang="zh-CN" altLang="en-US" sz="1400" dirty="0" smtClean="0">
                <a:solidFill>
                  <a:schemeClr val="tx1"/>
                </a:solidFill>
              </a:rPr>
              <a:t>怎么快速得到用户的交易、访问、评价等等多个环节的数据？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529086" y="2853353"/>
            <a:ext cx="1767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kern="0" dirty="0" smtClean="0">
                <a:solidFill>
                  <a:srgbClr val="FF0000"/>
                </a:solidFill>
              </a:rPr>
              <a:t>数仓开发同学</a:t>
            </a: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QuickStart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明确需求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分析需求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实现需求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831" y="196808"/>
            <a:ext cx="5580555" cy="728942"/>
          </a:xfrm>
        </p:spPr>
        <p:txBody>
          <a:bodyPr>
            <a:normAutofit/>
          </a:bodyPr>
          <a:lstStyle/>
          <a:p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使用公共层带来开发模式的转变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4387" y="994606"/>
            <a:ext cx="4031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zh-CN" altLang="en-US" smtClean="0"/>
              <a:t>没有公共层的烟囱</a:t>
            </a:r>
            <a:r>
              <a:rPr kumimoji="1" lang="zh-CN" altLang="en-US" dirty="0" smtClean="0"/>
              <a:t>式开发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387" y="5046518"/>
            <a:ext cx="6046472" cy="1686239"/>
          </a:xfrm>
          <a:prstGeom prst="rect">
            <a:avLst/>
          </a:prstGeom>
        </p:spPr>
      </p:pic>
      <p:grpSp>
        <p:nvGrpSpPr>
          <p:cNvPr id="12" name="组 11"/>
          <p:cNvGrpSpPr/>
          <p:nvPr/>
        </p:nvGrpSpPr>
        <p:grpSpPr>
          <a:xfrm>
            <a:off x="1040525" y="2484450"/>
            <a:ext cx="3496270" cy="307777"/>
            <a:chOff x="6961903" y="2518579"/>
            <a:chExt cx="3496270" cy="307777"/>
          </a:xfrm>
        </p:grpSpPr>
        <p:sp>
          <p:nvSpPr>
            <p:cNvPr id="10" name="文本框 9"/>
            <p:cNvSpPr txBox="1"/>
            <p:nvPr/>
          </p:nvSpPr>
          <p:spPr>
            <a:xfrm>
              <a:off x="6961903" y="2518579"/>
              <a:ext cx="34962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 smtClean="0"/>
                <a:t>丑陋、影响效率的计算树</a:t>
              </a:r>
              <a:endParaRPr kumimoji="1" lang="zh-CN" altLang="en-US" sz="1400" dirty="0"/>
            </a:p>
          </p:txBody>
        </p:sp>
        <p:sp>
          <p:nvSpPr>
            <p:cNvPr id="11" name="左箭头 10"/>
            <p:cNvSpPr/>
            <p:nvPr/>
          </p:nvSpPr>
          <p:spPr>
            <a:xfrm rot="10800000">
              <a:off x="9124834" y="2581185"/>
              <a:ext cx="1016000" cy="182563"/>
            </a:xfrm>
            <a:prstGeom prst="lef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3" name="组 12"/>
          <p:cNvGrpSpPr/>
          <p:nvPr/>
        </p:nvGrpSpPr>
        <p:grpSpPr>
          <a:xfrm>
            <a:off x="6990729" y="5814614"/>
            <a:ext cx="4536795" cy="523220"/>
            <a:chOff x="5921378" y="2518579"/>
            <a:chExt cx="4536795" cy="523220"/>
          </a:xfrm>
        </p:grpSpPr>
        <p:sp>
          <p:nvSpPr>
            <p:cNvPr id="14" name="文本框 13"/>
            <p:cNvSpPr txBox="1"/>
            <p:nvPr/>
          </p:nvSpPr>
          <p:spPr>
            <a:xfrm>
              <a:off x="6961903" y="2518579"/>
              <a:ext cx="34962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/>
                <a:t>合理、漂亮的任务计算树</a:t>
              </a:r>
              <a:endParaRPr kumimoji="1" lang="zh-CN" altLang="en-US" sz="1400" dirty="0"/>
            </a:p>
            <a:p>
              <a:endParaRPr kumimoji="1" lang="zh-CN" altLang="en-US" sz="1400" dirty="0"/>
            </a:p>
          </p:txBody>
        </p:sp>
        <p:sp>
          <p:nvSpPr>
            <p:cNvPr id="15" name="左箭头 14"/>
            <p:cNvSpPr/>
            <p:nvPr/>
          </p:nvSpPr>
          <p:spPr>
            <a:xfrm>
              <a:off x="5921378" y="2587625"/>
              <a:ext cx="1016000" cy="182563"/>
            </a:xfrm>
            <a:prstGeom prst="lef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021" y="925750"/>
            <a:ext cx="5286587" cy="379188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95835" y="4282439"/>
            <a:ext cx="4031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zh-CN" altLang="en-US" dirty="0" smtClean="0"/>
              <a:t>使用公共层的分层式开发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5580555" cy="728942"/>
          </a:xfrm>
        </p:spPr>
        <p:txBody>
          <a:bodyPr/>
          <a:lstStyle/>
          <a:p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使用公共层的好处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02757" y="1193527"/>
            <a:ext cx="340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zh-CN" altLang="en-US" dirty="0" smtClean="0"/>
              <a:t>解决数据不一致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71068" y="2126927"/>
            <a:ext cx="53323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例如：</a:t>
            </a:r>
            <a:endParaRPr kumimoji="1" lang="en-US" altLang="zh-CN" dirty="0" smtClean="0"/>
          </a:p>
          <a:p>
            <a:r>
              <a:rPr kumimoji="1" lang="en-US" altLang="zh-CN" dirty="0" smtClean="0"/>
              <a:t>--</a:t>
            </a:r>
            <a:r>
              <a:rPr kumimoji="1" lang="zh-CN" altLang="en-US" dirty="0"/>
              <a:t>店铺</a:t>
            </a:r>
            <a:r>
              <a:rPr kumimoji="1" lang="zh-CN" altLang="en-US" dirty="0" smtClean="0"/>
              <a:t>最近</a:t>
            </a:r>
            <a:r>
              <a:rPr kumimoji="1" lang="en-US" altLang="zh-CN" dirty="0" smtClean="0"/>
              <a:t>90</a:t>
            </a:r>
            <a:r>
              <a:rPr kumimoji="1" lang="zh-CN" altLang="en-US" dirty="0" smtClean="0"/>
              <a:t>天回头率</a:t>
            </a:r>
            <a:endParaRPr kumimoji="1" lang="en-US" altLang="zh-CN" dirty="0" smtClean="0"/>
          </a:p>
          <a:p>
            <a:r>
              <a:rPr kumimoji="1" lang="en-US" altLang="zh-CN" dirty="0" smtClean="0"/>
              <a:t>select </a:t>
            </a:r>
            <a:r>
              <a:rPr kumimoji="1" lang="en-US" altLang="zh-CN" dirty="0"/>
              <a:t>shop_id as seller_id</a:t>
            </a:r>
            <a:endParaRPr kumimoji="1" lang="en-US" altLang="zh-CN" dirty="0"/>
          </a:p>
          <a:p>
            <a:r>
              <a:rPr kumimoji="1" lang="en-US" altLang="zh-CN" dirty="0"/>
              <a:t>              </a:t>
            </a:r>
            <a:r>
              <a:rPr kumimoji="1" lang="en-US" altLang="zh-CN" dirty="0" smtClean="0"/>
              <a:t>,return_rate_1d  --</a:t>
            </a:r>
            <a:r>
              <a:rPr kumimoji="1" lang="zh-CN" altLang="en-US" dirty="0" smtClean="0"/>
              <a:t>最近</a:t>
            </a:r>
            <a:r>
              <a:rPr kumimoji="1" lang="en-US" altLang="zh-CN" dirty="0" smtClean="0"/>
              <a:t>90</a:t>
            </a:r>
            <a:r>
              <a:rPr kumimoji="1" lang="zh-CN" altLang="en-US" dirty="0" smtClean="0"/>
              <a:t>天回头率</a:t>
            </a:r>
            <a:r>
              <a:rPr kumimoji="1" lang="en-US" altLang="zh-CN" dirty="0" smtClean="0"/>
              <a:t>   </a:t>
            </a:r>
            <a:endParaRPr kumimoji="1" lang="en-US" altLang="zh-CN" dirty="0"/>
          </a:p>
          <a:p>
            <a:r>
              <a:rPr kumimoji="1" lang="en-US" altLang="zh-CN" dirty="0" smtClean="0"/>
              <a:t>from </a:t>
            </a:r>
            <a:r>
              <a:rPr kumimoji="1" lang="en-US" altLang="zh-CN" dirty="0" err="1" smtClean="0"/>
              <a:t>dw</a:t>
            </a:r>
            <a:r>
              <a:rPr kumimoji="1" lang="en-US" altLang="zh-CN" dirty="0" smtClean="0"/>
              <a:t>.dws_trd_slr_src_df</a:t>
            </a:r>
            <a:endParaRPr kumimoji="1" lang="en-US" altLang="zh-CN" dirty="0"/>
          </a:p>
          <a:p>
            <a:r>
              <a:rPr kumimoji="1" lang="en-US" altLang="zh-CN" dirty="0" smtClean="0"/>
              <a:t>where </a:t>
            </a:r>
            <a:r>
              <a:rPr kumimoji="1" lang="en-US" altLang="zh-CN" dirty="0"/>
              <a:t>source = </a:t>
            </a:r>
            <a:r>
              <a:rPr kumimoji="1" lang="en-US" altLang="zh-CN" dirty="0" smtClean="0"/>
              <a:t>‘0’</a:t>
            </a:r>
            <a:r>
              <a:rPr kumimoji="1" lang="zh-CN" altLang="en-US" dirty="0" smtClean="0"/>
              <a:t>                     </a:t>
            </a:r>
            <a:endParaRPr kumimoji="1" lang="en-US" altLang="zh-CN" dirty="0" smtClean="0"/>
          </a:p>
          <a:p>
            <a:r>
              <a:rPr kumimoji="1" lang="en-US" altLang="zh-CN" dirty="0" smtClean="0"/>
              <a:t>and </a:t>
            </a:r>
            <a:r>
              <a:rPr kumimoji="1" lang="en-US" altLang="zh-CN" dirty="0"/>
              <a:t>pt = </a:t>
            </a:r>
            <a:r>
              <a:rPr kumimoji="1" lang="en-US" altLang="zh-CN" dirty="0" smtClean="0"/>
              <a:t>‘$</a:t>
            </a:r>
            <a:r>
              <a:rPr kumimoji="1" lang="en-US" altLang="zh-CN" dirty="0"/>
              <a:t>{bizday</a:t>
            </a:r>
            <a:r>
              <a:rPr kumimoji="1" lang="en-US" altLang="zh-CN" dirty="0" smtClean="0"/>
              <a:t>}’</a:t>
            </a:r>
            <a:endParaRPr kumimoji="1" lang="zh-CN" altLang="en-US" dirty="0"/>
          </a:p>
        </p:txBody>
      </p:sp>
      <p:grpSp>
        <p:nvGrpSpPr>
          <p:cNvPr id="9" name="组 8"/>
          <p:cNvGrpSpPr/>
          <p:nvPr/>
        </p:nvGrpSpPr>
        <p:grpSpPr>
          <a:xfrm>
            <a:off x="6020930" y="2486515"/>
            <a:ext cx="2279843" cy="369332"/>
            <a:chOff x="6020930" y="2486515"/>
            <a:chExt cx="2279843" cy="369332"/>
          </a:xfrm>
        </p:grpSpPr>
        <p:sp>
          <p:nvSpPr>
            <p:cNvPr id="7" name="右箭头 6"/>
            <p:cNvSpPr/>
            <p:nvPr/>
          </p:nvSpPr>
          <p:spPr>
            <a:xfrm>
              <a:off x="6020930" y="2578325"/>
              <a:ext cx="711495" cy="19127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969589" y="2486515"/>
              <a:ext cx="1331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A</a:t>
              </a:r>
              <a:r>
                <a:rPr kumimoji="1" lang="zh-CN" altLang="en-US" dirty="0" smtClean="0"/>
                <a:t>同学需要</a:t>
              </a:r>
              <a:endParaRPr kumimoji="1" lang="zh-CN" altLang="en-US" dirty="0"/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6020320" y="2929646"/>
            <a:ext cx="2279843" cy="369332"/>
            <a:chOff x="6020930" y="2486515"/>
            <a:chExt cx="2279843" cy="369332"/>
          </a:xfrm>
        </p:grpSpPr>
        <p:sp>
          <p:nvSpPr>
            <p:cNvPr id="11" name="右箭头 10"/>
            <p:cNvSpPr/>
            <p:nvPr/>
          </p:nvSpPr>
          <p:spPr>
            <a:xfrm>
              <a:off x="6020930" y="2578325"/>
              <a:ext cx="711495" cy="19127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969589" y="2486515"/>
              <a:ext cx="1331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zh-CN" dirty="0"/>
                <a:t>B</a:t>
              </a:r>
              <a:r>
                <a:rPr kumimoji="1" lang="zh-CN" altLang="en-US" dirty="0" smtClean="0"/>
                <a:t>同学需要</a:t>
              </a:r>
              <a:endParaRPr kumimoji="1" lang="zh-CN" altLang="en-US" dirty="0"/>
            </a:p>
          </p:txBody>
        </p:sp>
      </p:grpSp>
      <p:grpSp>
        <p:nvGrpSpPr>
          <p:cNvPr id="13" name="组 12"/>
          <p:cNvGrpSpPr/>
          <p:nvPr/>
        </p:nvGrpSpPr>
        <p:grpSpPr>
          <a:xfrm>
            <a:off x="5997369" y="3319837"/>
            <a:ext cx="2279843" cy="369332"/>
            <a:chOff x="6020930" y="2486515"/>
            <a:chExt cx="2279843" cy="369332"/>
          </a:xfrm>
        </p:grpSpPr>
        <p:sp>
          <p:nvSpPr>
            <p:cNvPr id="14" name="右箭头 13"/>
            <p:cNvSpPr/>
            <p:nvPr/>
          </p:nvSpPr>
          <p:spPr>
            <a:xfrm>
              <a:off x="6020930" y="2578325"/>
              <a:ext cx="711495" cy="19127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969589" y="2486515"/>
              <a:ext cx="1331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C</a:t>
              </a:r>
              <a:r>
                <a:rPr kumimoji="1" lang="zh-CN" altLang="en-US" dirty="0" smtClean="0"/>
                <a:t>同学需要</a:t>
              </a:r>
              <a:endParaRPr kumimoji="1" lang="zh-CN" altLang="en-US" dirty="0"/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5989719" y="3755935"/>
            <a:ext cx="2279843" cy="369332"/>
            <a:chOff x="6020930" y="2486515"/>
            <a:chExt cx="2279843" cy="369332"/>
          </a:xfrm>
        </p:grpSpPr>
        <p:sp>
          <p:nvSpPr>
            <p:cNvPr id="17" name="右箭头 16"/>
            <p:cNvSpPr/>
            <p:nvPr/>
          </p:nvSpPr>
          <p:spPr>
            <a:xfrm>
              <a:off x="6020930" y="2578325"/>
              <a:ext cx="711495" cy="19127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969589" y="2486515"/>
              <a:ext cx="1331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zh-CN" dirty="0"/>
                <a:t>D</a:t>
              </a:r>
              <a:r>
                <a:rPr kumimoji="1" lang="zh-CN" altLang="en-US" dirty="0" smtClean="0"/>
                <a:t>同学需要</a:t>
              </a:r>
              <a:endParaRPr kumimoji="1" lang="zh-CN" altLang="en-US" dirty="0"/>
            </a:p>
          </p:txBody>
        </p:sp>
      </p:grpSp>
      <p:sp>
        <p:nvSpPr>
          <p:cNvPr id="19" name="云形 18"/>
          <p:cNvSpPr/>
          <p:nvPr/>
        </p:nvSpPr>
        <p:spPr>
          <a:xfrm>
            <a:off x="9121021" y="2541735"/>
            <a:ext cx="2086936" cy="1482594"/>
          </a:xfrm>
          <a:prstGeom prst="cloud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省力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方便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大家都一样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831" y="196808"/>
            <a:ext cx="5580555" cy="728942"/>
          </a:xfrm>
        </p:spPr>
        <p:txBody>
          <a:bodyPr/>
          <a:lstStyle/>
          <a:p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使用公共层的好处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4388" y="994606"/>
            <a:ext cx="340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zh-CN" altLang="en-US" dirty="0"/>
              <a:t>提高开发效率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7772" y="1912712"/>
            <a:ext cx="3722013" cy="46899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102872" y="1774989"/>
            <a:ext cx="2907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kumimoji="1" lang="zh-CN" altLang="en-US" sz="1200" dirty="0" smtClean="0"/>
              <a:t>手机注册用户、微信注册用户、</a:t>
            </a:r>
            <a:r>
              <a:rPr kumimoji="1" lang="en-US" altLang="zh-CN" sz="1200" dirty="0" smtClean="0"/>
              <a:t>QQ</a:t>
            </a:r>
            <a:r>
              <a:rPr kumimoji="1" lang="zh-CN" altLang="en-US" sz="1200" dirty="0" smtClean="0"/>
              <a:t>注册用户、支付宝注册用户等等这都有。</a:t>
            </a:r>
            <a:endParaRPr kumimoji="1" lang="en-US" altLang="zh-CN" sz="1200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kumimoji="1" lang="en-US" altLang="zh-CN" sz="1200" dirty="0" err="1" smtClean="0"/>
              <a:t>User_id</a:t>
            </a:r>
            <a:r>
              <a:rPr kumimoji="1" lang="zh-CN" altLang="en-US" sz="1200" dirty="0" smtClean="0"/>
              <a:t>、</a:t>
            </a:r>
            <a:r>
              <a:rPr kumimoji="1" lang="en-US" altLang="zh-CN" sz="1200" dirty="0" err="1" smtClean="0"/>
              <a:t>open_id</a:t>
            </a:r>
            <a:r>
              <a:rPr kumimoji="1" lang="zh-CN" altLang="en-US" sz="1200" dirty="0" smtClean="0"/>
              <a:t>、</a:t>
            </a:r>
            <a:r>
              <a:rPr kumimoji="1" lang="en-US" altLang="zh-CN" sz="1200" dirty="0" err="1" smtClean="0"/>
              <a:t>buyer_id</a:t>
            </a:r>
            <a:r>
              <a:rPr kumimoji="1" lang="zh-CN" altLang="en-US" sz="1200" dirty="0" smtClean="0"/>
              <a:t>、</a:t>
            </a:r>
            <a:r>
              <a:rPr kumimoji="1" lang="en-US" altLang="zh-CN" sz="1200" dirty="0" err="1" smtClean="0"/>
              <a:t>seller_id</a:t>
            </a:r>
            <a:r>
              <a:rPr kumimoji="1" lang="zh-CN" altLang="en-US" sz="1200" dirty="0" smtClean="0"/>
              <a:t>、</a:t>
            </a:r>
            <a:r>
              <a:rPr kumimoji="1" lang="en-US" altLang="zh-CN" sz="1200" dirty="0" err="1" smtClean="0"/>
              <a:t>kdid</a:t>
            </a:r>
            <a:r>
              <a:rPr kumimoji="1" lang="zh-CN" altLang="en-US" sz="1200" dirty="0" smtClean="0"/>
              <a:t>、</a:t>
            </a:r>
            <a:r>
              <a:rPr kumimoji="1" lang="en-US" altLang="zh-CN" sz="1200" dirty="0" err="1" smtClean="0"/>
              <a:t>member_id</a:t>
            </a:r>
            <a:r>
              <a:rPr kumimoji="1" lang="zh-CN" altLang="en-US" sz="1200" dirty="0" smtClean="0"/>
              <a:t>、</a:t>
            </a:r>
            <a:r>
              <a:rPr kumimoji="1" lang="en-US" altLang="zh-CN" sz="1200" dirty="0" err="1" smtClean="0"/>
              <a:t>telphone</a:t>
            </a:r>
            <a:r>
              <a:rPr kumimoji="1" lang="zh-CN" altLang="en-US" sz="1200" dirty="0" smtClean="0"/>
              <a:t>都准备好了。</a:t>
            </a:r>
            <a:endParaRPr kumimoji="1" lang="en-US" altLang="zh-CN" sz="1200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kumimoji="1" lang="zh-CN" altLang="en-US" sz="1200" dirty="0" smtClean="0"/>
              <a:t>用户有没有实名认证，有没有开通店铺，也都有。</a:t>
            </a:r>
            <a:endParaRPr kumimoji="1" lang="zh-CN" altLang="en-US" sz="1200" dirty="0"/>
          </a:p>
        </p:txBody>
      </p:sp>
      <p:sp>
        <p:nvSpPr>
          <p:cNvPr id="20" name="云形 19"/>
          <p:cNvSpPr/>
          <p:nvPr/>
        </p:nvSpPr>
        <p:spPr>
          <a:xfrm>
            <a:off x="8355972" y="2342814"/>
            <a:ext cx="2086936" cy="1482594"/>
          </a:xfrm>
          <a:prstGeom prst="cloud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再也不用每个人伤透脑筋的开发了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27883" y="1438353"/>
            <a:ext cx="1553048" cy="38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举例：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831" y="196808"/>
            <a:ext cx="5580555" cy="728942"/>
          </a:xfrm>
        </p:spPr>
        <p:txBody>
          <a:bodyPr/>
          <a:lstStyle/>
          <a:p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使用公共层的好处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4387" y="994607"/>
            <a:ext cx="7122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zh-CN" altLang="en-US" dirty="0" smtClean="0"/>
              <a:t>优化集群</a:t>
            </a:r>
            <a:r>
              <a:rPr kumimoji="1" lang="zh-CN" altLang="en-US" dirty="0"/>
              <a:t>计算、存储</a:t>
            </a:r>
            <a:r>
              <a:rPr kumimoji="1" lang="zh-CN" altLang="en-US" smtClean="0"/>
              <a:t>资源的使用，</a:t>
            </a:r>
            <a:r>
              <a:rPr kumimoji="1" lang="zh-CN" altLang="en-US" dirty="0" smtClean="0"/>
              <a:t>避免重复计算、烟囱式开发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57941" y="3396962"/>
            <a:ext cx="4942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²"/>
            </a:pPr>
            <a:r>
              <a:rPr kumimoji="1" lang="zh-CN" altLang="en-US" sz="1200" dirty="0" smtClean="0"/>
              <a:t>存储告急，赶快清理数据。</a:t>
            </a:r>
            <a:endParaRPr kumimoji="1" lang="en-US" altLang="zh-CN" sz="1200" dirty="0" smtClean="0"/>
          </a:p>
          <a:p>
            <a:pPr marL="171450" indent="-171450">
              <a:buFont typeface="Wingdings" panose="05000000000000000000" pitchFamily="2" charset="2"/>
              <a:buChar char="²"/>
            </a:pPr>
            <a:r>
              <a:rPr kumimoji="1" lang="zh-CN" altLang="en-US" sz="1200" dirty="0" smtClean="0"/>
              <a:t>上午集群怎么回事？我的数据好久了还没出来，老板等着要数据。</a:t>
            </a:r>
            <a:endParaRPr kumimoji="1" lang="zh-CN" altLang="en-US" sz="1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5533" y="1531325"/>
            <a:ext cx="7385748" cy="14371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4784" y="1884904"/>
            <a:ext cx="4133031" cy="1016000"/>
          </a:xfrm>
        </p:spPr>
        <p:txBody>
          <a:bodyPr>
            <a:normAutofit/>
          </a:bodyPr>
          <a:lstStyle/>
          <a:p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店铺维度交易汇总表</a:t>
            </a:r>
            <a:b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kumimoji="1"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dw.dws_trd_slr_src_df</a:t>
            </a:r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9416" y="959849"/>
            <a:ext cx="2662282" cy="5401508"/>
          </a:xfrm>
          <a:prstGeom prst="rect">
            <a:avLst/>
          </a:prstGeom>
        </p:spPr>
      </p:pic>
      <p:sp>
        <p:nvSpPr>
          <p:cNvPr id="7" name="标题 1"/>
          <p:cNvSpPr txBox="1"/>
          <p:nvPr/>
        </p:nvSpPr>
        <p:spPr>
          <a:xfrm>
            <a:off x="512573" y="137160"/>
            <a:ext cx="7953717" cy="5793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使用公共层前后代码对比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5137" y="169726"/>
            <a:ext cx="8604969" cy="785564"/>
          </a:xfrm>
        </p:spPr>
        <p:txBody>
          <a:bodyPr/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使用公共层前后代码对比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"/>
          </p:nvPr>
        </p:nvSpPr>
        <p:spPr>
          <a:xfrm>
            <a:off x="718805" y="1213983"/>
            <a:ext cx="10515600" cy="2187852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使用前：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8802" y="1801434"/>
            <a:ext cx="8135679" cy="1676400"/>
          </a:xfrm>
          <a:prstGeom prst="rect">
            <a:avLst/>
          </a:prstGeom>
        </p:spPr>
      </p:pic>
      <p:sp>
        <p:nvSpPr>
          <p:cNvPr id="6" name="内容占位符 11"/>
          <p:cNvSpPr txBox="1"/>
          <p:nvPr/>
        </p:nvSpPr>
        <p:spPr>
          <a:xfrm>
            <a:off x="705524" y="3673235"/>
            <a:ext cx="10648274" cy="2493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90204" pitchFamily="34" charset="0"/>
              <a:buNone/>
            </a:pPr>
            <a:r>
              <a:rPr lang="zh-CN" altLang="en-US" dirty="0"/>
              <a:t>使用后：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94" y="4303923"/>
            <a:ext cx="9804400" cy="1841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改进后的流程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342392"/>
            <a:ext cx="9610165" cy="55156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数据服务</a:t>
            </a:r>
            <a:endParaRPr kumimoji="1"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594051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DataApi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839788" y="1425996"/>
            <a:ext cx="5157787" cy="470039"/>
          </a:xfrm>
        </p:spPr>
        <p:txBody>
          <a:bodyPr anchor="ctr"/>
          <a:lstStyle/>
          <a:p>
            <a:r>
              <a:rPr kumimoji="1" lang="zh-CN" altLang="en-US" dirty="0"/>
              <a:t>调用示例</a:t>
            </a:r>
            <a:endParaRPr kumimoji="1" lang="zh-CN" altLang="en-US" dirty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sz="half" idx="2"/>
          </p:nvPr>
        </p:nvPicPr>
        <p:blipFill>
          <a:blip r:embed="rId1" cstate="screen"/>
          <a:stretch>
            <a:fillRect/>
          </a:stretch>
        </p:blipFill>
        <p:spPr>
          <a:xfrm>
            <a:off x="839788" y="1896035"/>
            <a:ext cx="4437054" cy="4846082"/>
          </a:xfrm>
          <a:prstGeom prst="rect">
            <a:avLst/>
          </a:prstGeom>
        </p:spPr>
      </p:pic>
      <p:sp>
        <p:nvSpPr>
          <p:cNvPr id="7" name="文本占位符 6"/>
          <p:cNvSpPr>
            <a:spLocks noGrp="1"/>
          </p:cNvSpPr>
          <p:nvPr>
            <p:ph type="body" sz="quarter" idx="3"/>
          </p:nvPr>
        </p:nvSpPr>
        <p:spPr>
          <a:xfrm>
            <a:off x="6172200" y="1425996"/>
            <a:ext cx="5183188" cy="470039"/>
          </a:xfrm>
        </p:spPr>
        <p:txBody>
          <a:bodyPr anchor="ctr"/>
          <a:lstStyle/>
          <a:p>
            <a:r>
              <a:rPr kumimoji="1" lang="zh-CN" altLang="en-US" dirty="0"/>
              <a:t>返回接口</a:t>
            </a:r>
            <a:endParaRPr kumimoji="1"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896035"/>
            <a:ext cx="3657600" cy="47244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39788" y="1007920"/>
            <a:ext cx="1051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400" dirty="0"/>
              <a:t>地址：</a:t>
            </a:r>
            <a:r>
              <a:rPr lang="en-GB" altLang="zh-CN" sz="2400" dirty="0">
                <a:hlinkClick r:id="rId3"/>
              </a:rPr>
              <a:t> http://d.vdian.net/dsManager.html#/</a:t>
            </a:r>
            <a:endParaRPr kumimoji="1"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Hive</a:t>
            </a:r>
            <a:r>
              <a:rPr kumimoji="1"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常用语法</a:t>
            </a:r>
            <a:endParaRPr kumimoji="1"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Hive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常用语法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90688"/>
            <a:ext cx="10972800" cy="4157666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457200" lvl="1" indent="0">
              <a:lnSpc>
                <a:spcPct val="200000"/>
              </a:lnSpc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地址：</a:t>
            </a:r>
            <a:r>
              <a:rPr lang="en-GB" altLang="zh-CN" dirty="0">
                <a:hlinkClick r:id="rId1"/>
              </a:rPr>
              <a:t>https://cwiki.apache.org/confluence/display/Hive/LanguageManual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CREATE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DROP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INSERT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SELECT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JOIN&amp;LEFT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JOIN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UNION&amp;UNION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ALL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541000" cy="792162"/>
          </a:xfrm>
        </p:spPr>
        <p:txBody>
          <a:bodyPr/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CREATE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09600" y="1727828"/>
            <a:ext cx="7493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CREATE [TEMPORARY] [EXTERNAL] TABLE [IF NOT EXISTS] [</a:t>
            </a:r>
            <a:r>
              <a:rPr lang="en-US" altLang="zh-CN" dirty="0" err="1"/>
              <a:t>db_name</a:t>
            </a:r>
            <a:r>
              <a:rPr lang="en-US" altLang="zh-CN" dirty="0"/>
              <a:t>.]</a:t>
            </a:r>
            <a:r>
              <a:rPr lang="en-US" altLang="zh-CN" dirty="0" err="1"/>
              <a:t>table_name</a:t>
            </a:r>
            <a:r>
              <a:rPr lang="en-US" altLang="zh-CN" dirty="0"/>
              <a:t> </a:t>
            </a:r>
            <a:endParaRPr lang="en-US" altLang="zh-CN" dirty="0"/>
          </a:p>
          <a:p>
            <a:r>
              <a:rPr lang="en-US" altLang="zh-CN" dirty="0"/>
              <a:t>[(</a:t>
            </a:r>
            <a:r>
              <a:rPr lang="en-US" altLang="zh-CN" dirty="0" err="1"/>
              <a:t>col_name</a:t>
            </a:r>
            <a:r>
              <a:rPr lang="en-US" altLang="zh-CN" dirty="0"/>
              <a:t> </a:t>
            </a:r>
            <a:r>
              <a:rPr lang="en-US" altLang="zh-CN" dirty="0" err="1"/>
              <a:t>data_type</a:t>
            </a:r>
            <a:r>
              <a:rPr lang="en-US" altLang="zh-CN" dirty="0"/>
              <a:t> [COMMENT </a:t>
            </a:r>
            <a:r>
              <a:rPr lang="en-US" altLang="zh-CN" dirty="0" err="1"/>
              <a:t>col_comment</a:t>
            </a:r>
            <a:r>
              <a:rPr lang="en-US" altLang="zh-CN" dirty="0"/>
              <a:t>], ... [</a:t>
            </a:r>
            <a:r>
              <a:rPr lang="en-US" altLang="zh-CN" dirty="0" err="1"/>
              <a:t>constraint_specification</a:t>
            </a:r>
            <a:r>
              <a:rPr lang="en-US" altLang="zh-CN" dirty="0"/>
              <a:t>])]</a:t>
            </a:r>
            <a:endParaRPr lang="en-US" altLang="zh-CN" dirty="0"/>
          </a:p>
          <a:p>
            <a:r>
              <a:rPr lang="en-US" altLang="zh-CN" dirty="0"/>
              <a:t>[COMMENT </a:t>
            </a:r>
            <a:r>
              <a:rPr lang="en-US" altLang="zh-CN" dirty="0" err="1"/>
              <a:t>table_comment</a:t>
            </a:r>
            <a:r>
              <a:rPr lang="en-US" altLang="zh-CN" dirty="0"/>
              <a:t>]</a:t>
            </a:r>
            <a:endParaRPr lang="en-US" altLang="zh-CN" dirty="0"/>
          </a:p>
          <a:p>
            <a:r>
              <a:rPr lang="en-US" altLang="zh-CN" dirty="0"/>
              <a:t>[PARTITIONED BY (</a:t>
            </a:r>
            <a:r>
              <a:rPr lang="en-US" altLang="zh-CN" dirty="0" err="1"/>
              <a:t>col_name</a:t>
            </a:r>
            <a:r>
              <a:rPr lang="en-US" altLang="zh-CN" dirty="0"/>
              <a:t> </a:t>
            </a:r>
            <a:r>
              <a:rPr lang="en-US" altLang="zh-CN" dirty="0" err="1"/>
              <a:t>data_type</a:t>
            </a:r>
            <a:r>
              <a:rPr lang="en-US" altLang="zh-CN" dirty="0"/>
              <a:t> [COMMENT </a:t>
            </a:r>
            <a:r>
              <a:rPr lang="en-US" altLang="zh-CN" dirty="0" err="1"/>
              <a:t>col_comment</a:t>
            </a:r>
            <a:r>
              <a:rPr lang="en-US" altLang="zh-CN" dirty="0"/>
              <a:t>], ...)]</a:t>
            </a:r>
            <a:endParaRPr lang="en-US" altLang="zh-CN" dirty="0"/>
          </a:p>
          <a:p>
            <a:r>
              <a:rPr lang="en-US" altLang="zh-CN" dirty="0"/>
              <a:t>[AS </a:t>
            </a:r>
            <a:r>
              <a:rPr lang="en-US" altLang="zh-CN" dirty="0" err="1"/>
              <a:t>select_statement</a:t>
            </a:r>
            <a:r>
              <a:rPr lang="en-US" altLang="zh-CN" dirty="0"/>
              <a:t>];</a:t>
            </a:r>
            <a:endParaRPr kumimoji="1"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609600" y="1204608"/>
            <a:ext cx="278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基本语法</a:t>
            </a:r>
            <a:endParaRPr kumimoji="1" lang="zh-CN" altLang="en-US" sz="2800" b="1" dirty="0"/>
          </a:p>
        </p:txBody>
      </p:sp>
      <p:sp>
        <p:nvSpPr>
          <p:cNvPr id="21" name="矩形 20"/>
          <p:cNvSpPr/>
          <p:nvPr/>
        </p:nvSpPr>
        <p:spPr>
          <a:xfrm>
            <a:off x="609600" y="4977808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b="1" dirty="0"/>
              <a:t>示例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609600" y="3765934"/>
            <a:ext cx="699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Tips</a:t>
            </a:r>
            <a:endParaRPr kumimoji="1" lang="zh-CN" altLang="en-US" sz="2400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609600" y="4279538"/>
            <a:ext cx="79756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正式表（非</a:t>
            </a:r>
            <a:r>
              <a:rPr kumimoji="1" lang="en-US" altLang="zh-CN" dirty="0">
                <a:solidFill>
                  <a:srgbClr val="FF0000"/>
                </a:solidFill>
              </a:rPr>
              <a:t>temp</a:t>
            </a:r>
            <a:r>
              <a:rPr kumimoji="1" lang="zh-CN" altLang="en-US" dirty="0">
                <a:solidFill>
                  <a:srgbClr val="FF0000"/>
                </a:solidFill>
              </a:rPr>
              <a:t>库）要在数据开发平台通过界面建表，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zh-CN" altLang="en-US" dirty="0">
                <a:solidFill>
                  <a:srgbClr val="FF0000"/>
                </a:solidFill>
              </a:rPr>
              <a:t>临时表（</a:t>
            </a:r>
            <a:r>
              <a:rPr kumimoji="1" lang="en-US" altLang="zh-CN" dirty="0">
                <a:solidFill>
                  <a:srgbClr val="FF0000"/>
                </a:solidFill>
              </a:rPr>
              <a:t>temp</a:t>
            </a:r>
            <a:r>
              <a:rPr kumimoji="1" lang="zh-CN" altLang="en-US" dirty="0">
                <a:solidFill>
                  <a:srgbClr val="FF0000"/>
                </a:solidFill>
              </a:rPr>
              <a:t>库）可以在</a:t>
            </a:r>
            <a:r>
              <a:rPr kumimoji="1" lang="en-US" altLang="zh-CN" dirty="0">
                <a:solidFill>
                  <a:srgbClr val="FF0000"/>
                </a:solidFill>
              </a:rPr>
              <a:t>mars</a:t>
            </a:r>
            <a:r>
              <a:rPr kumimoji="1" lang="zh-CN" altLang="en-US" dirty="0">
                <a:solidFill>
                  <a:srgbClr val="FF0000"/>
                </a:solidFill>
              </a:rPr>
              <a:t>上用建表语句建表，但只保留</a:t>
            </a:r>
            <a:r>
              <a:rPr kumimoji="1" lang="en-US" altLang="zh-CN" dirty="0">
                <a:solidFill>
                  <a:srgbClr val="FF0000"/>
                </a:solidFill>
              </a:rPr>
              <a:t>7</a:t>
            </a:r>
            <a:r>
              <a:rPr kumimoji="1" lang="zh-CN" altLang="en-US" dirty="0">
                <a:solidFill>
                  <a:srgbClr val="FF0000"/>
                </a:solidFill>
              </a:rPr>
              <a:t>天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09600" y="5362252"/>
            <a:ext cx="3594100" cy="14957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541000" cy="792162"/>
          </a:xfrm>
        </p:spPr>
        <p:txBody>
          <a:bodyPr/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DROP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09600" y="1818620"/>
            <a:ext cx="749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/>
              <a:t>DROP TABLE [IF EXISTS] </a:t>
            </a:r>
            <a:r>
              <a:rPr lang="en-GB" altLang="zh-CN" dirty="0" err="1"/>
              <a:t>table_name</a:t>
            </a:r>
            <a:r>
              <a:rPr lang="en-GB" altLang="zh-CN" dirty="0"/>
              <a:t> [PURGE];</a:t>
            </a:r>
            <a:endParaRPr kumimoji="1"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609600" y="1295400"/>
            <a:ext cx="278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基本语法</a:t>
            </a:r>
            <a:endParaRPr kumimoji="1" lang="zh-CN" altLang="en-US" sz="2800" b="1" dirty="0"/>
          </a:p>
        </p:txBody>
      </p:sp>
      <p:sp>
        <p:nvSpPr>
          <p:cNvPr id="21" name="矩形 20"/>
          <p:cNvSpPr/>
          <p:nvPr/>
        </p:nvSpPr>
        <p:spPr>
          <a:xfrm>
            <a:off x="609600" y="2249507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b="1" dirty="0"/>
              <a:t>示例</a:t>
            </a:r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609600" y="2939772"/>
            <a:ext cx="4705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drop table if exists dw.dap_ext_dp_pay_amt_df;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541000" cy="792162"/>
          </a:xfrm>
        </p:spPr>
        <p:txBody>
          <a:bodyPr/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INSERT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09600" y="1818620"/>
            <a:ext cx="749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insert </a:t>
            </a:r>
            <a:r>
              <a:rPr lang="en-US" altLang="zh-CN" sz="2400" dirty="0">
                <a:solidFill>
                  <a:srgbClr val="FF0000"/>
                </a:solidFill>
              </a:rPr>
              <a:t>overwrite</a:t>
            </a:r>
            <a:r>
              <a:rPr lang="en-US" altLang="zh-CN" sz="2400" dirty="0"/>
              <a:t> table tmp1 partition(</a:t>
            </a:r>
            <a:r>
              <a:rPr lang="en-US" altLang="zh-CN" sz="2400" dirty="0" err="1"/>
              <a:t>pt</a:t>
            </a:r>
            <a:r>
              <a:rPr lang="en-US" altLang="zh-CN" sz="2400" dirty="0"/>
              <a:t> =</a:t>
            </a:r>
            <a:r>
              <a:rPr lang="zh-CN" altLang="en-US" sz="2400" dirty="0"/>
              <a:t> </a:t>
            </a:r>
            <a:r>
              <a:rPr lang="en-US" altLang="zh-CN" sz="2400" dirty="0"/>
              <a:t>'</a:t>
            </a:r>
            <a:r>
              <a:rPr lang="zh-CN" altLang="en-US" sz="2400" dirty="0"/>
              <a:t>当前时间</a:t>
            </a:r>
            <a:r>
              <a:rPr lang="en-US" altLang="zh-CN" sz="2400" dirty="0"/>
              <a:t>')</a:t>
            </a:r>
            <a:endParaRPr lang="en-US" altLang="zh-CN" sz="2400" dirty="0"/>
          </a:p>
          <a:p>
            <a:r>
              <a:rPr lang="en-US" altLang="zh-CN" sz="2400" dirty="0"/>
              <a:t>	select ... from a where </a:t>
            </a:r>
            <a:r>
              <a:rPr lang="en-US" altLang="zh-CN" sz="2400" dirty="0" err="1"/>
              <a:t>pt</a:t>
            </a:r>
            <a:r>
              <a:rPr lang="en-US" altLang="zh-CN" sz="2400" dirty="0"/>
              <a:t>=‘</a:t>
            </a:r>
            <a:r>
              <a:rPr lang="en-US" altLang="zh-CN" sz="2400" dirty="0" err="1"/>
              <a:t>yyyy</a:t>
            </a:r>
            <a:r>
              <a:rPr lang="en-US" altLang="zh-CN" sz="2400" dirty="0"/>
              <a:t>-mm-</a:t>
            </a:r>
            <a:r>
              <a:rPr lang="en-US" altLang="zh-CN" sz="2400" dirty="0" err="1"/>
              <a:t>dd</a:t>
            </a:r>
            <a:r>
              <a:rPr lang="en-US" altLang="zh-CN" sz="2400" dirty="0"/>
              <a:t>’</a:t>
            </a:r>
            <a:endParaRPr kumimoji="1" lang="zh-CN" alt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609600" y="1295400"/>
            <a:ext cx="278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基本语法</a:t>
            </a:r>
            <a:endParaRPr kumimoji="1" lang="zh-CN" altLang="en-US" sz="28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609600" y="305066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示例</a:t>
            </a:r>
            <a:endParaRPr kumimoji="1" lang="zh-CN" altLang="en-US" sz="2400" b="1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3936384"/>
            <a:ext cx="10325100" cy="147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541000" cy="792162"/>
          </a:xfrm>
        </p:spPr>
        <p:txBody>
          <a:bodyPr/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SELECT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08000" y="1818620"/>
            <a:ext cx="79756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[WITH </a:t>
            </a:r>
            <a:r>
              <a:rPr lang="en-US" altLang="zh-CN" dirty="0" err="1"/>
              <a:t>CommonTableExpression</a:t>
            </a:r>
            <a:r>
              <a:rPr lang="en-US" altLang="zh-CN" dirty="0"/>
              <a:t> (, </a:t>
            </a:r>
            <a:r>
              <a:rPr lang="en-US" altLang="zh-CN" dirty="0" err="1"/>
              <a:t>CommonTableExpression</a:t>
            </a:r>
            <a:r>
              <a:rPr lang="en-US" altLang="zh-CN" dirty="0"/>
              <a:t>)*]</a:t>
            </a:r>
            <a:endParaRPr lang="en-US" altLang="zh-CN" dirty="0"/>
          </a:p>
          <a:p>
            <a:r>
              <a:rPr lang="en-US" altLang="zh-CN" dirty="0"/>
              <a:t>SELECT [ALL | DISTINCT] </a:t>
            </a:r>
            <a:r>
              <a:rPr lang="en-US" altLang="zh-CN" dirty="0" err="1"/>
              <a:t>select_expr</a:t>
            </a:r>
            <a:r>
              <a:rPr lang="en-US" altLang="zh-CN" dirty="0"/>
              <a:t>, </a:t>
            </a:r>
            <a:r>
              <a:rPr lang="en-US" altLang="zh-CN" dirty="0" err="1"/>
              <a:t>select_expr</a:t>
            </a:r>
            <a:r>
              <a:rPr lang="en-US" altLang="zh-CN" dirty="0"/>
              <a:t>, ...</a:t>
            </a:r>
            <a:endParaRPr lang="en-US" altLang="zh-CN" dirty="0"/>
          </a:p>
          <a:p>
            <a:r>
              <a:rPr lang="en-US" altLang="zh-CN" dirty="0"/>
              <a:t>  FROM </a:t>
            </a:r>
            <a:r>
              <a:rPr lang="en-US" altLang="zh-CN" dirty="0" err="1"/>
              <a:t>table_reference</a:t>
            </a:r>
            <a:endParaRPr lang="en-US" altLang="zh-CN" dirty="0"/>
          </a:p>
          <a:p>
            <a:r>
              <a:rPr lang="en-US" altLang="zh-CN" dirty="0"/>
              <a:t>  [WHERE </a:t>
            </a:r>
            <a:r>
              <a:rPr lang="en-US" altLang="zh-CN" dirty="0" err="1"/>
              <a:t>where_condition</a:t>
            </a:r>
            <a:r>
              <a:rPr lang="en-US" altLang="zh-CN" dirty="0"/>
              <a:t>]</a:t>
            </a:r>
            <a:endParaRPr lang="en-US" altLang="zh-CN" dirty="0"/>
          </a:p>
          <a:p>
            <a:r>
              <a:rPr lang="en-US" altLang="zh-CN" dirty="0"/>
              <a:t>  [GROUP BY </a:t>
            </a:r>
            <a:r>
              <a:rPr lang="en-US" altLang="zh-CN" dirty="0" err="1"/>
              <a:t>col_list</a:t>
            </a:r>
            <a:r>
              <a:rPr lang="en-US" altLang="zh-CN" dirty="0"/>
              <a:t>]</a:t>
            </a:r>
            <a:endParaRPr lang="en-US" altLang="zh-CN" dirty="0"/>
          </a:p>
          <a:p>
            <a:r>
              <a:rPr lang="en-US" altLang="zh-CN" dirty="0"/>
              <a:t>  [ORDER BY </a:t>
            </a:r>
            <a:r>
              <a:rPr lang="en-US" altLang="zh-CN" dirty="0" err="1"/>
              <a:t>col_list</a:t>
            </a:r>
            <a:r>
              <a:rPr lang="en-US" altLang="zh-CN" dirty="0"/>
              <a:t>]</a:t>
            </a:r>
            <a:endParaRPr lang="en-US" altLang="zh-CN" dirty="0"/>
          </a:p>
          <a:p>
            <a:r>
              <a:rPr lang="en-US" altLang="zh-CN" dirty="0"/>
              <a:t>  [CLUSTER BY </a:t>
            </a:r>
            <a:r>
              <a:rPr lang="en-US" altLang="zh-CN" dirty="0" err="1"/>
              <a:t>col_list</a:t>
            </a:r>
            <a:endParaRPr lang="en-US" altLang="zh-CN" dirty="0"/>
          </a:p>
          <a:p>
            <a:r>
              <a:rPr lang="en-US" altLang="zh-CN" dirty="0"/>
              <a:t>    | [DISTRIBUTE BY </a:t>
            </a:r>
            <a:r>
              <a:rPr lang="en-US" altLang="zh-CN" dirty="0" err="1"/>
              <a:t>col_list</a:t>
            </a:r>
            <a:r>
              <a:rPr lang="en-US" altLang="zh-CN" dirty="0"/>
              <a:t>] [SORT BY </a:t>
            </a:r>
            <a:r>
              <a:rPr lang="en-US" altLang="zh-CN" dirty="0" err="1"/>
              <a:t>col_list</a:t>
            </a:r>
            <a:r>
              <a:rPr lang="en-US" altLang="zh-CN" dirty="0"/>
              <a:t>]</a:t>
            </a:r>
            <a:endParaRPr lang="en-US" altLang="zh-CN" dirty="0"/>
          </a:p>
          <a:p>
            <a:r>
              <a:rPr lang="en-US" altLang="zh-CN" dirty="0"/>
              <a:t>  ]</a:t>
            </a:r>
            <a:endParaRPr lang="en-US" altLang="zh-CN" dirty="0"/>
          </a:p>
          <a:p>
            <a:r>
              <a:rPr lang="en-US" altLang="zh-CN" dirty="0"/>
              <a:t> [LIMIT [offset,] rows]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08000" y="1295400"/>
            <a:ext cx="278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基本语法</a:t>
            </a:r>
            <a:endParaRPr kumimoji="1" lang="zh-CN" altLang="en-US" sz="28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508000" y="4773275"/>
            <a:ext cx="699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Tips</a:t>
            </a:r>
            <a:endParaRPr kumimoji="1" lang="zh-CN" altLang="en-US" sz="2400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508000" y="5296495"/>
            <a:ext cx="797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hive</a:t>
            </a:r>
            <a:r>
              <a:rPr kumimoji="1" lang="zh-CN" altLang="en-US" dirty="0">
                <a:solidFill>
                  <a:srgbClr val="FF0000"/>
                </a:solidFill>
              </a:rPr>
              <a:t>离线表数据大多有分区，查询的时候必须加上分区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08000" y="569660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示例</a:t>
            </a:r>
            <a:endParaRPr kumimoji="1" lang="zh-CN" altLang="en-US" sz="2400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508000" y="6250603"/>
            <a:ext cx="797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Select</a:t>
            </a:r>
            <a:r>
              <a:rPr kumimoji="1" lang="zh-CN" altLang="en-US" dirty="0"/>
              <a:t> *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dw.dap_ext_dp_pay_amt_df</a:t>
            </a:r>
            <a:r>
              <a:rPr kumimoji="1" lang="zh-CN" altLang="en-US" dirty="0"/>
              <a:t> </a:t>
            </a:r>
            <a:r>
              <a:rPr kumimoji="1" lang="en-US" altLang="zh-CN" dirty="0"/>
              <a:t>where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pt</a:t>
            </a:r>
            <a:r>
              <a:rPr kumimoji="1" lang="en-US" altLang="zh-CN" dirty="0"/>
              <a:t>=‘2019-07-03’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88085"/>
            <a:ext cx="10541000" cy="792162"/>
          </a:xfrm>
        </p:spPr>
        <p:txBody>
          <a:bodyPr/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JOIN&amp;LEFT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JOIN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5300" y="422983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示例</a:t>
            </a:r>
            <a:endParaRPr kumimoji="1" lang="zh-CN" altLang="en-US" sz="2400" b="1" dirty="0"/>
          </a:p>
        </p:txBody>
      </p:sp>
      <p:sp>
        <p:nvSpPr>
          <p:cNvPr id="11" name="矩形 10"/>
          <p:cNvSpPr/>
          <p:nvPr/>
        </p:nvSpPr>
        <p:spPr>
          <a:xfrm>
            <a:off x="495300" y="4774684"/>
            <a:ext cx="46418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select * </a:t>
            </a:r>
            <a:endParaRPr lang="zh-CN" altLang="en-US" dirty="0"/>
          </a:p>
          <a:p>
            <a:r>
              <a:rPr lang="zh-CN" altLang="en-US" dirty="0"/>
              <a:t>  from order_info a </a:t>
            </a:r>
            <a:endParaRPr lang="zh-CN" altLang="en-US" dirty="0"/>
          </a:p>
          <a:p>
            <a:r>
              <a:rPr lang="zh-CN" altLang="en-US" dirty="0"/>
              <a:t>join order_info_desc b </a:t>
            </a:r>
            <a:endParaRPr lang="zh-CN" altLang="en-US" dirty="0"/>
          </a:p>
          <a:p>
            <a:r>
              <a:rPr lang="zh-CN" altLang="en-US" dirty="0"/>
              <a:t>  on a.order_id=b.order_id</a:t>
            </a:r>
            <a:endParaRPr lang="zh-CN" altLang="en-US" dirty="0"/>
          </a:p>
          <a:p>
            <a:r>
              <a:rPr lang="zh-CN" altLang="en-US" dirty="0"/>
              <a:t>where a.pt='2019-07-04'</a:t>
            </a:r>
            <a:endParaRPr lang="zh-CN" altLang="en-US" dirty="0"/>
          </a:p>
          <a:p>
            <a:r>
              <a:rPr lang="zh-CN" altLang="en-US" dirty="0"/>
              <a:t>  and b.pt='2019-07-04';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137150" y="4802486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select * </a:t>
            </a:r>
            <a:endParaRPr lang="zh-CN" altLang="en-US" dirty="0"/>
          </a:p>
          <a:p>
            <a:r>
              <a:rPr lang="zh-CN" altLang="en-US" dirty="0"/>
              <a:t>  from order_info a </a:t>
            </a:r>
            <a:endParaRPr lang="zh-CN" altLang="en-US" dirty="0"/>
          </a:p>
          <a:p>
            <a:r>
              <a:rPr lang="zh-CN" altLang="en-US" dirty="0"/>
              <a:t>left join order_info_desc b </a:t>
            </a:r>
            <a:endParaRPr lang="zh-CN" altLang="en-US" dirty="0"/>
          </a:p>
          <a:p>
            <a:r>
              <a:rPr lang="zh-CN" altLang="en-US" dirty="0"/>
              <a:t>  on a.order_id=b.order_id</a:t>
            </a:r>
            <a:endParaRPr lang="zh-CN" altLang="en-US" dirty="0"/>
          </a:p>
          <a:p>
            <a:r>
              <a:rPr lang="zh-CN" altLang="en-US" dirty="0"/>
              <a:t>  and b.pt='2019-07-04'</a:t>
            </a:r>
            <a:endParaRPr lang="zh-CN" altLang="en-US" dirty="0"/>
          </a:p>
          <a:p>
            <a:r>
              <a:rPr lang="zh-CN" altLang="en-US" dirty="0"/>
              <a:t>where a.pt='2019-07-04';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494034" y="2053791"/>
            <a:ext cx="6096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Calibri" panose="020F0702030404030204" pitchFamily="34" charset="0"/>
                <a:cs typeface="Calibri" panose="020F0702030404030204" pitchFamily="34" charset="0"/>
              </a:rPr>
              <a:t>join_table:</a:t>
            </a:r>
            <a:endParaRPr lang="zh-CN" altLang="en-US" dirty="0">
              <a:latin typeface="Calibri" panose="020F0702030404030204" pitchFamily="34" charset="0"/>
              <a:cs typeface="Calibri" panose="020F0702030404030204" pitchFamily="34" charset="0"/>
            </a:endParaRPr>
          </a:p>
          <a:p>
            <a:r>
              <a:rPr lang="zh-CN" altLang="en-US" dirty="0">
                <a:latin typeface="Calibri" panose="020F0702030404030204" pitchFamily="34" charset="0"/>
                <a:cs typeface="Calibri" panose="020F0702030404030204" pitchFamily="34" charset="0"/>
              </a:rPr>
              <a:t>    table_reference [INNER] JOIN table_factor [join_condition]</a:t>
            </a:r>
            <a:endParaRPr lang="zh-CN" altLang="en-US" dirty="0">
              <a:latin typeface="Calibri" panose="020F0702030404030204" pitchFamily="34" charset="0"/>
              <a:cs typeface="Calibri" panose="020F0702030404030204" pitchFamily="34" charset="0"/>
            </a:endParaRPr>
          </a:p>
          <a:p>
            <a:r>
              <a:rPr lang="zh-CN" altLang="en-US" dirty="0">
                <a:latin typeface="Calibri" panose="020F0702030404030204" pitchFamily="34" charset="0"/>
                <a:cs typeface="Calibri" panose="020F0702030404030204" pitchFamily="34" charset="0"/>
              </a:rPr>
              <a:t>  | table_reference LEFT [OUTER] JOIN table_reference join_condition</a:t>
            </a:r>
            <a:endParaRPr lang="zh-CN" altLang="en-US" dirty="0">
              <a:latin typeface="Calibri" panose="020F0702030404030204" pitchFamily="34" charset="0"/>
              <a:cs typeface="Calibri" panose="020F0702030404030204" pitchFamily="34" charset="0"/>
            </a:endParaRPr>
          </a:p>
          <a:p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494034" y="1305409"/>
            <a:ext cx="278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基本语法</a:t>
            </a:r>
            <a:endParaRPr kumimoji="1" lang="zh-CN" altLang="en-US" sz="28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495300" y="3254580"/>
            <a:ext cx="699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Tips</a:t>
            </a:r>
            <a:endParaRPr kumimoji="1" lang="zh-CN" altLang="en-US" sz="2400" b="1" dirty="0"/>
          </a:p>
        </p:txBody>
      </p:sp>
      <p:sp>
        <p:nvSpPr>
          <p:cNvPr id="16" name="文本框 15"/>
          <p:cNvSpPr txBox="1"/>
          <p:nvPr/>
        </p:nvSpPr>
        <p:spPr>
          <a:xfrm>
            <a:off x="495300" y="3777800"/>
            <a:ext cx="797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LEFT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JOIN</a:t>
            </a:r>
            <a:r>
              <a:rPr kumimoji="1" lang="zh-CN" altLang="en-US" dirty="0">
                <a:solidFill>
                  <a:srgbClr val="FF0000"/>
                </a:solidFill>
              </a:rPr>
              <a:t>的时候右表的分区最好加到连接条件</a:t>
            </a:r>
            <a:r>
              <a:rPr kumimoji="1" lang="en-US" altLang="zh-CN" dirty="0">
                <a:solidFill>
                  <a:srgbClr val="FF0000"/>
                </a:solidFill>
              </a:rPr>
              <a:t>on</a:t>
            </a:r>
            <a:r>
              <a:rPr kumimoji="1" lang="zh-CN" altLang="en-US" dirty="0" smtClean="0">
                <a:solidFill>
                  <a:srgbClr val="FF0000"/>
                </a:solidFill>
              </a:rPr>
              <a:t>后面，或者</a:t>
            </a:r>
            <a:r>
              <a:rPr kumimoji="1" lang="zh-CN" altLang="en-US" dirty="0">
                <a:solidFill>
                  <a:srgbClr val="FF0000"/>
                </a:solidFill>
              </a:rPr>
              <a:t>右表使用子查询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88085"/>
            <a:ext cx="10541000" cy="792162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UNION&amp;UNION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9600" y="423362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示例</a:t>
            </a:r>
            <a:endParaRPr kumimoji="1" lang="zh-CN" altLang="en-US" sz="2400" b="1" dirty="0"/>
          </a:p>
        </p:txBody>
      </p:sp>
      <p:sp>
        <p:nvSpPr>
          <p:cNvPr id="11" name="矩形 10"/>
          <p:cNvSpPr/>
          <p:nvPr/>
        </p:nvSpPr>
        <p:spPr>
          <a:xfrm>
            <a:off x="609974" y="4802486"/>
            <a:ext cx="46418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altLang="zh-CN" dirty="0"/>
              <a:t>SELECT *</a:t>
            </a:r>
            <a:endParaRPr lang="en-GB" altLang="zh-CN" dirty="0"/>
          </a:p>
          <a:p>
            <a:pPr fontAlgn="base"/>
            <a:r>
              <a:rPr lang="en-GB" altLang="zh-CN" dirty="0"/>
              <a:t>FROM (</a:t>
            </a:r>
            <a:endParaRPr lang="en-GB" altLang="zh-CN" dirty="0"/>
          </a:p>
          <a:p>
            <a:pPr fontAlgn="base"/>
            <a:r>
              <a:rPr lang="en-GB" altLang="zh-CN" dirty="0"/>
              <a:t>  </a:t>
            </a:r>
            <a:r>
              <a:rPr lang="en-GB" altLang="zh-CN" dirty="0" err="1"/>
              <a:t>select_statement</a:t>
            </a:r>
            <a:endParaRPr lang="en-GB" altLang="zh-CN" dirty="0"/>
          </a:p>
          <a:p>
            <a:pPr fontAlgn="base"/>
            <a:r>
              <a:rPr lang="en-GB" altLang="zh-CN" dirty="0"/>
              <a:t>  UNION ALL</a:t>
            </a:r>
            <a:endParaRPr lang="en-GB" altLang="zh-CN" dirty="0"/>
          </a:p>
          <a:p>
            <a:pPr fontAlgn="base"/>
            <a:r>
              <a:rPr lang="en-GB" altLang="zh-CN" dirty="0"/>
              <a:t>  </a:t>
            </a:r>
            <a:r>
              <a:rPr lang="en-GB" altLang="zh-CN" dirty="0" err="1"/>
              <a:t>select_statement</a:t>
            </a:r>
            <a:endParaRPr lang="en-GB" altLang="zh-CN" dirty="0"/>
          </a:p>
          <a:p>
            <a:pPr fontAlgn="base"/>
            <a:r>
              <a:rPr lang="en-GB" altLang="zh-CN" dirty="0"/>
              <a:t>) </a:t>
            </a:r>
            <a:r>
              <a:rPr lang="en-GB" altLang="zh-CN" dirty="0" err="1"/>
              <a:t>unionResult</a:t>
            </a:r>
            <a:endParaRPr lang="en-GB" altLang="zh-CN" dirty="0"/>
          </a:p>
        </p:txBody>
      </p:sp>
      <p:sp>
        <p:nvSpPr>
          <p:cNvPr id="13" name="矩形 12"/>
          <p:cNvSpPr/>
          <p:nvPr/>
        </p:nvSpPr>
        <p:spPr>
          <a:xfrm>
            <a:off x="609600" y="2033773"/>
            <a:ext cx="60870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dirty="0" err="1"/>
              <a:t>select_statement</a:t>
            </a:r>
            <a:r>
              <a:rPr lang="en-GB" altLang="zh-CN" dirty="0"/>
              <a:t> UNION [ALL | DISTINCT] </a:t>
            </a:r>
            <a:r>
              <a:rPr lang="en-GB" altLang="zh-CN" dirty="0" err="1"/>
              <a:t>select_statement</a:t>
            </a:r>
            <a:r>
              <a:rPr lang="en-GB" altLang="zh-CN" dirty="0"/>
              <a:t> UNION [ALL | DISTINCT] </a:t>
            </a:r>
            <a:r>
              <a:rPr lang="en-GB" altLang="zh-CN" dirty="0" err="1"/>
              <a:t>select_statement</a:t>
            </a:r>
            <a:r>
              <a:rPr lang="en-GB" altLang="zh-CN" dirty="0"/>
              <a:t> ...</a:t>
            </a:r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09600" y="1295400"/>
            <a:ext cx="278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基本语法</a:t>
            </a:r>
            <a:endParaRPr kumimoji="1" lang="zh-CN" altLang="en-US" sz="28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609600" y="3000847"/>
            <a:ext cx="699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Tips</a:t>
            </a:r>
            <a:endParaRPr kumimoji="1" lang="zh-CN" altLang="en-US" sz="2400" b="1" dirty="0"/>
          </a:p>
        </p:txBody>
      </p:sp>
      <p:sp>
        <p:nvSpPr>
          <p:cNvPr id="16" name="文本框 15"/>
          <p:cNvSpPr txBox="1"/>
          <p:nvPr/>
        </p:nvSpPr>
        <p:spPr>
          <a:xfrm>
            <a:off x="609600" y="3634242"/>
            <a:ext cx="7975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UNION</a:t>
            </a:r>
            <a:r>
              <a:rPr kumimoji="1" lang="zh-CN" altLang="en-US" dirty="0">
                <a:solidFill>
                  <a:srgbClr val="FF0000"/>
                </a:solidFill>
              </a:rPr>
              <a:t>去重，</a:t>
            </a:r>
            <a:r>
              <a:rPr kumimoji="1" lang="en-US" altLang="zh-CN" dirty="0">
                <a:solidFill>
                  <a:srgbClr val="FF0000"/>
                </a:solidFill>
              </a:rPr>
              <a:t>UNION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ALL</a:t>
            </a:r>
            <a:r>
              <a:rPr kumimoji="1" lang="zh-CN" altLang="en-US" dirty="0">
                <a:solidFill>
                  <a:srgbClr val="FF0000"/>
                </a:solidFill>
              </a:rPr>
              <a:t>不去重，</a:t>
            </a:r>
            <a:r>
              <a:rPr kumimoji="1" lang="en-US" altLang="zh-CN" dirty="0">
                <a:solidFill>
                  <a:srgbClr val="FF0000"/>
                </a:solidFill>
              </a:rPr>
              <a:t>UNION</a:t>
            </a:r>
            <a:r>
              <a:rPr kumimoji="1" lang="zh-CN" altLang="en-US" dirty="0">
                <a:solidFill>
                  <a:srgbClr val="FF0000"/>
                </a:solidFill>
              </a:rPr>
              <a:t>的各部分必须保证字段一致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课后小作业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8200" y="2297330"/>
            <a:ext cx="99695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统计公司每天新增的注册店铺数和每天有成交的店铺</a:t>
            </a: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数，并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kumimoji="1"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VIO</a:t>
            </a: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的一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张图上</a:t>
            </a: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展示出</a:t>
            </a: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最近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</a:t>
            </a: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天的数据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趋势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kumimoji="1" lang="en-US" altLang="zh-CN" sz="2800" dirty="0">
              <a:sym typeface="+mn-ea"/>
            </a:endParaRPr>
          </a:p>
          <a:p>
            <a:r>
              <a:rPr kumimoji="1" lang="en-US" altLang="zh-CN" sz="2800" dirty="0">
                <a:sym typeface="+mn-ea"/>
              </a:rPr>
              <a:t>Tips</a:t>
            </a:r>
            <a:r>
              <a:rPr kumimoji="1" lang="zh-CN" altLang="en-US" sz="2800" dirty="0">
                <a:sym typeface="+mn-ea"/>
              </a:rPr>
              <a:t>：</a:t>
            </a:r>
            <a:endParaRPr kumimoji="1" lang="en-US" altLang="zh-CN" sz="2800" dirty="0">
              <a:sym typeface="+mn-ea"/>
            </a:endParaRPr>
          </a:p>
          <a:p>
            <a:r>
              <a:rPr kumimoji="1" lang="en-US" altLang="zh-CN" sz="2000" dirty="0">
                <a:solidFill>
                  <a:srgbClr val="FF0000"/>
                </a:solidFill>
                <a:sym typeface="+mn-ea"/>
              </a:rPr>
              <a:t>1.</a:t>
            </a:r>
            <a:r>
              <a:rPr kumimoji="1" lang="zh-CN" altLang="en-US" sz="2000" dirty="0">
                <a:solidFill>
                  <a:srgbClr val="FF0000"/>
                </a:solidFill>
                <a:sym typeface="+mn-ea"/>
              </a:rPr>
              <a:t> 新增注册店铺数可从</a:t>
            </a:r>
            <a:r>
              <a:rPr kumimoji="1" lang="en-US" altLang="zh-CN" sz="2000" dirty="0" err="1">
                <a:solidFill>
                  <a:srgbClr val="FF0000"/>
                </a:solidFill>
                <a:sym typeface="+mn-ea"/>
              </a:rPr>
              <a:t>dw.dim_mbr_slr_df</a:t>
            </a:r>
            <a:r>
              <a:rPr kumimoji="1" lang="zh-CN" altLang="en-US" sz="2000" dirty="0">
                <a:solidFill>
                  <a:srgbClr val="FF0000"/>
                </a:solidFill>
                <a:sym typeface="+mn-ea"/>
              </a:rPr>
              <a:t>根据店铺注册时间过滤后汇总获取</a:t>
            </a:r>
            <a:endParaRPr kumimoji="1" lang="en-US" altLang="zh-CN" sz="2000" dirty="0">
              <a:solidFill>
                <a:srgbClr val="FF0000"/>
              </a:solidFill>
              <a:sym typeface="+mn-ea"/>
            </a:endParaRPr>
          </a:p>
          <a:p>
            <a:pPr marL="457200" indent="-457200">
              <a:buAutoNum type="arabicPeriod"/>
            </a:pPr>
            <a:endParaRPr kumimoji="1" lang="en-US" altLang="zh-CN" sz="2000" dirty="0">
              <a:solidFill>
                <a:srgbClr val="FF0000"/>
              </a:solidFill>
              <a:sym typeface="+mn-ea"/>
            </a:endParaRPr>
          </a:p>
          <a:p>
            <a:r>
              <a:rPr kumimoji="1" lang="en-US" altLang="zh-CN" sz="2000" dirty="0">
                <a:solidFill>
                  <a:srgbClr val="FF0000"/>
                </a:solidFill>
                <a:sym typeface="+mn-ea"/>
              </a:rPr>
              <a:t>2.</a:t>
            </a:r>
            <a:r>
              <a:rPr kumimoji="1" lang="zh-CN" altLang="en-US" sz="2000" dirty="0">
                <a:solidFill>
                  <a:srgbClr val="FF0000"/>
                </a:solidFill>
                <a:sym typeface="+mn-ea"/>
              </a:rPr>
              <a:t> 有成交的店铺数可从</a:t>
            </a:r>
            <a:r>
              <a:rPr kumimoji="1" lang="en-US" altLang="zh-CN" sz="2000" dirty="0" err="1">
                <a:solidFill>
                  <a:srgbClr val="FF0000"/>
                </a:solidFill>
                <a:sym typeface="+mn-ea"/>
              </a:rPr>
              <a:t>dw</a:t>
            </a:r>
            <a:r>
              <a:rPr kumimoji="1" lang="en-US" altLang="zh-CN" sz="2000" dirty="0">
                <a:solidFill>
                  <a:srgbClr val="FF0000"/>
                </a:solidFill>
                <a:sym typeface="+mn-ea"/>
              </a:rPr>
              <a:t>.</a:t>
            </a:r>
            <a:r>
              <a:rPr kumimoji="1" lang="en-GB" altLang="zh-CN" sz="2000" dirty="0" err="1">
                <a:solidFill>
                  <a:srgbClr val="FF0000"/>
                </a:solidFill>
                <a:sym typeface="+mn-ea"/>
              </a:rPr>
              <a:t>dwd_trd_all_ord_df</a:t>
            </a:r>
            <a:r>
              <a:rPr kumimoji="1" lang="zh-CN" altLang="en-US" sz="2000" dirty="0">
                <a:solidFill>
                  <a:srgbClr val="FF0000"/>
                </a:solidFill>
                <a:sym typeface="+mn-ea"/>
              </a:rPr>
              <a:t>判断支付时间再聚合卖家</a:t>
            </a:r>
            <a:r>
              <a:rPr kumimoji="1" lang="en-US" altLang="zh-CN" sz="2000" dirty="0">
                <a:solidFill>
                  <a:srgbClr val="FF0000"/>
                </a:solidFill>
                <a:sym typeface="+mn-ea"/>
              </a:rPr>
              <a:t>id</a:t>
            </a:r>
            <a:r>
              <a:rPr kumimoji="1" lang="zh-CN" altLang="en-US" sz="2000" dirty="0">
                <a:solidFill>
                  <a:srgbClr val="FF0000"/>
                </a:solidFill>
                <a:sym typeface="+mn-ea"/>
              </a:rPr>
              <a:t>进行获取</a:t>
            </a:r>
            <a:endParaRPr kumimoji="1" lang="en-US" altLang="zh-CN" sz="2000" dirty="0">
              <a:solidFill>
                <a:srgbClr val="FF0000"/>
              </a:solidFill>
              <a:sym typeface="+mn-ea"/>
            </a:endParaRPr>
          </a:p>
          <a:p>
            <a:endParaRPr kumimoji="1" lang="en-US" altLang="zh-CN" sz="2000" dirty="0">
              <a:solidFill>
                <a:srgbClr val="FF0000"/>
              </a:solidFill>
              <a:sym typeface="+mn-ea"/>
            </a:endParaRPr>
          </a:p>
          <a:p>
            <a:r>
              <a:rPr kumimoji="1" lang="en-US" altLang="zh-CN" sz="2000" dirty="0">
                <a:solidFill>
                  <a:srgbClr val="FF0000"/>
                </a:solidFill>
                <a:sym typeface="+mn-ea"/>
              </a:rPr>
              <a:t>3.</a:t>
            </a:r>
            <a:r>
              <a:rPr kumimoji="1" lang="zh-CN" altLang="en-US" sz="2000" dirty="0">
                <a:solidFill>
                  <a:srgbClr val="FF0000"/>
                </a:solidFill>
                <a:sym typeface="+mn-ea"/>
              </a:rPr>
              <a:t> 结果表可设计成新增注册店铺数和有成交的店铺数两个字段，日期还是作为</a:t>
            </a:r>
            <a:r>
              <a:rPr kumimoji="1" lang="zh-CN" altLang="en-US" sz="2000" dirty="0" smtClean="0">
                <a:solidFill>
                  <a:srgbClr val="FF0000"/>
                </a:solidFill>
                <a:sym typeface="+mn-ea"/>
              </a:rPr>
              <a:t>分区字段</a:t>
            </a:r>
            <a:endParaRPr kumimoji="1" lang="en-US" altLang="zh-CN" sz="2000" dirty="0">
              <a:solidFill>
                <a:srgbClr val="FF0000"/>
              </a:solidFill>
              <a:sym typeface="+mn-ea"/>
            </a:endParaRPr>
          </a:p>
          <a:p>
            <a:endParaRPr kumimoji="1" lang="en-US" altLang="zh-CN" sz="2000" dirty="0">
              <a:solidFill>
                <a:srgbClr val="FF0000"/>
              </a:solidFill>
              <a:sym typeface="+mn-ea"/>
            </a:endParaRPr>
          </a:p>
          <a:p>
            <a:r>
              <a:rPr kumimoji="1" lang="en-US" altLang="zh-CN" sz="2000" dirty="0">
                <a:solidFill>
                  <a:srgbClr val="FF0000"/>
                </a:solidFill>
                <a:sym typeface="+mn-ea"/>
              </a:rPr>
              <a:t>4.</a:t>
            </a:r>
            <a:r>
              <a:rPr kumimoji="1" lang="zh-CN" altLang="en-US" sz="2000" dirty="0">
                <a:solidFill>
                  <a:srgbClr val="FF0000"/>
                </a:solidFill>
                <a:sym typeface="+mn-ea"/>
              </a:rPr>
              <a:t> 临时表放到</a:t>
            </a:r>
            <a:r>
              <a:rPr kumimoji="1" lang="en-US" altLang="zh-CN" sz="2000" dirty="0">
                <a:solidFill>
                  <a:srgbClr val="FF0000"/>
                </a:solidFill>
                <a:sym typeface="+mn-ea"/>
              </a:rPr>
              <a:t>temp</a:t>
            </a:r>
            <a:r>
              <a:rPr kumimoji="1" lang="zh-CN" altLang="en-US" sz="2000" dirty="0" smtClean="0">
                <a:solidFill>
                  <a:srgbClr val="FF0000"/>
                </a:solidFill>
                <a:sym typeface="+mn-ea"/>
              </a:rPr>
              <a:t>库里，作业答案（</a:t>
            </a:r>
            <a:r>
              <a:rPr kumimoji="1" lang="en-US" altLang="zh-CN" sz="2000" dirty="0" err="1" smtClean="0">
                <a:solidFill>
                  <a:srgbClr val="FF0000"/>
                </a:solidFill>
                <a:sym typeface="+mn-ea"/>
              </a:rPr>
              <a:t>MarsId</a:t>
            </a:r>
            <a:r>
              <a:rPr kumimoji="1" lang="en-US" altLang="zh-CN" sz="2000" dirty="0" smtClean="0">
                <a:solidFill>
                  <a:srgbClr val="FF0000"/>
                </a:solidFill>
                <a:sym typeface="+mn-ea"/>
              </a:rPr>
              <a:t>+</a:t>
            </a:r>
            <a:r>
              <a:rPr kumimoji="1" lang="zh-CN" altLang="en-US" sz="2000" dirty="0" smtClean="0">
                <a:solidFill>
                  <a:srgbClr val="FF0000"/>
                </a:solidFill>
                <a:sym typeface="+mn-ea"/>
              </a:rPr>
              <a:t>表名）提交到</a:t>
            </a:r>
            <a:r>
              <a:rPr kumimoji="1" lang="en-US" altLang="zh-CN" sz="2000" dirty="0" err="1" smtClean="0">
                <a:solidFill>
                  <a:srgbClr val="FF0000"/>
                </a:solidFill>
                <a:sym typeface="+mn-ea"/>
              </a:rPr>
              <a:t>bigdata@weidian.com</a:t>
            </a:r>
            <a:endParaRPr kumimoji="1" lang="zh-CN" altLang="en-US" sz="2000" dirty="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常用工具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zh-CN" altLang="en-US" dirty="0"/>
              <a:t>数据开发调度平台（离线任务开发和调度）</a:t>
            </a:r>
            <a:r>
              <a:rPr lang="en-GB" altLang="zh-CN" dirty="0">
                <a:hlinkClick r:id="rId1"/>
              </a:rPr>
              <a:t>http://mars3.vdian.net/</a:t>
            </a:r>
            <a:endParaRPr lang="en-GB" altLang="zh-CN" dirty="0"/>
          </a:p>
          <a:p>
            <a:r>
              <a:rPr kumimoji="1" lang="zh-CN" altLang="en-GB" dirty="0"/>
              <a:t>元数据</a:t>
            </a:r>
            <a:r>
              <a:rPr kumimoji="1" lang="zh-CN" altLang="en-US" dirty="0"/>
              <a:t>管理平台（表管理）</a:t>
            </a:r>
            <a:r>
              <a:rPr lang="en-GB" altLang="zh-CN" dirty="0">
                <a:hlinkClick r:id="rId2"/>
              </a:rPr>
              <a:t>http://dw-meta.vdian.net/#/table-home</a:t>
            </a:r>
            <a:endParaRPr lang="en-GB" altLang="zh-CN" dirty="0"/>
          </a:p>
          <a:p>
            <a:r>
              <a:rPr kumimoji="1" lang="zh-CN" altLang="en-US" dirty="0"/>
              <a:t>实时开发平台（实时任务开发）</a:t>
            </a:r>
            <a:r>
              <a:rPr lang="en-GB" altLang="zh-CN" dirty="0">
                <a:hlinkClick r:id="rId3"/>
              </a:rPr>
              <a:t>http://d.vdian.net/metis.html#/</a:t>
            </a:r>
            <a:endParaRPr lang="en-GB" altLang="zh-CN" dirty="0"/>
          </a:p>
          <a:p>
            <a:r>
              <a:rPr kumimoji="1" lang="zh-CN" altLang="en-GB" dirty="0"/>
              <a:t>数据</a:t>
            </a:r>
            <a:r>
              <a:rPr kumimoji="1" lang="zh-CN" altLang="en-US" dirty="0"/>
              <a:t>同步平台（数据导入）</a:t>
            </a:r>
            <a:r>
              <a:rPr lang="en-GB" altLang="zh-CN" dirty="0">
                <a:hlinkClick r:id="rId4"/>
              </a:rPr>
              <a:t>http://d.vdian.net/dataSync.html#/</a:t>
            </a:r>
            <a:endParaRPr lang="en-GB" altLang="zh-CN" dirty="0"/>
          </a:p>
          <a:p>
            <a:r>
              <a:rPr kumimoji="1" lang="zh-CN" altLang="en-GB" dirty="0"/>
              <a:t>数据</a:t>
            </a:r>
            <a:r>
              <a:rPr kumimoji="1" lang="zh-CN" altLang="en-US" dirty="0"/>
              <a:t>服务平台（大数据查询提供</a:t>
            </a:r>
            <a:r>
              <a:rPr kumimoji="1" lang="en-US" altLang="zh-CN" dirty="0" err="1"/>
              <a:t>dubbo</a:t>
            </a:r>
            <a:r>
              <a:rPr kumimoji="1" lang="zh-CN" altLang="en-US" dirty="0"/>
              <a:t>服务）</a:t>
            </a:r>
            <a:r>
              <a:rPr lang="en-GB" altLang="zh-CN" dirty="0">
                <a:hlinkClick r:id="rId5"/>
              </a:rPr>
              <a:t>http://d.vdian.net/dsManager.html#/</a:t>
            </a:r>
            <a:endParaRPr lang="en-GB" altLang="zh-CN" dirty="0"/>
          </a:p>
          <a:p>
            <a:r>
              <a:rPr kumimoji="1" lang="zh-CN" altLang="en-US" dirty="0"/>
              <a:t>数据质量平台（保障数据的质量）</a:t>
            </a:r>
            <a:r>
              <a:rPr lang="en-GB" altLang="zh-CN" dirty="0">
                <a:hlinkClick r:id="rId6"/>
              </a:rPr>
              <a:t> http://d.vdian.net/dqc.html#/</a:t>
            </a:r>
            <a:endParaRPr lang="en-GB" altLang="zh-CN" dirty="0"/>
          </a:p>
          <a:p>
            <a:r>
              <a:rPr lang="zh-CN" altLang="en-GB" dirty="0"/>
              <a:t>数据</a:t>
            </a:r>
            <a:r>
              <a:rPr lang="zh-CN" altLang="en-US" dirty="0"/>
              <a:t>权限平台（管控数据的权限）</a:t>
            </a:r>
            <a:r>
              <a:rPr lang="en-GB" altLang="zh-CN" dirty="0">
                <a:hlinkClick r:id="rId7"/>
              </a:rPr>
              <a:t> http://d.vdian.net/auth.html#/</a:t>
            </a:r>
            <a:endParaRPr lang="en-GB" altLang="zh-CN" dirty="0"/>
          </a:p>
          <a:p>
            <a:r>
              <a:rPr kumimoji="1" lang="en-GB" altLang="zh-CN" dirty="0"/>
              <a:t>VIO</a:t>
            </a:r>
            <a:r>
              <a:rPr kumimoji="1" lang="zh-CN" altLang="en-US" dirty="0"/>
              <a:t>（数据可视化平台）</a:t>
            </a:r>
            <a:r>
              <a:rPr lang="en-GB" altLang="zh-CN" dirty="0">
                <a:hlinkClick r:id="rId8"/>
              </a:rPr>
              <a:t> https://vio.vdian.net/</a:t>
            </a:r>
            <a:endParaRPr lang="en-GB" altLang="zh-CN" dirty="0"/>
          </a:p>
          <a:p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94169" y="2792954"/>
            <a:ext cx="1251137" cy="1215390"/>
          </a:xfrm>
        </p:spPr>
        <p:txBody>
          <a:bodyPr>
            <a:normAutofit/>
          </a:bodyPr>
          <a:lstStyle/>
          <a:p>
            <a:r>
              <a:rPr lang="en-US" altLang="zh-CN" dirty="0"/>
              <a:t>Q&amp;A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7329" y="368300"/>
            <a:ext cx="3812215" cy="638735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931" y="368300"/>
            <a:ext cx="3784633" cy="63873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明确需求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425825"/>
            <a:ext cx="10515600" cy="1011704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kumimoji="1"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统计公司单日成交金额，并</a:t>
            </a:r>
            <a:r>
              <a:rPr kumimoji="1"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kumimoji="1"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VIO</a:t>
            </a:r>
            <a:r>
              <a:rPr kumimoji="1"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</a:t>
            </a:r>
            <a:r>
              <a:rPr kumimoji="1"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kumimoji="1"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r>
              <a:rPr kumimoji="1"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近</a:t>
            </a:r>
            <a:r>
              <a:rPr kumimoji="1"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</a:t>
            </a:r>
            <a:r>
              <a:rPr kumimoji="1"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日成交数据的趋势图</a:t>
            </a:r>
            <a:endParaRPr kumimoji="1"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明确需求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200" y="1346662"/>
            <a:ext cx="10515600" cy="483030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示例图：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4578" y="1842250"/>
            <a:ext cx="8726632" cy="45290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分析需求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来源表：</a:t>
            </a:r>
            <a:endParaRPr kumimoji="1" lang="en-US" altLang="zh-CN" dirty="0"/>
          </a:p>
          <a:p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050362" y="2681741"/>
          <a:ext cx="6214963" cy="1241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8883"/>
                <a:gridCol w="2078040"/>
                <a:gridCol w="2078040"/>
              </a:tblGrid>
              <a:tr h="616651">
                <a:tc>
                  <a:txBody>
                    <a:bodyPr/>
                    <a:lstStyle/>
                    <a:p>
                      <a:r>
                        <a:rPr lang="zh-CN" altLang="en-US" dirty="0"/>
                        <a:t>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字段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字段描述</a:t>
                      </a:r>
                      <a:endParaRPr lang="zh-CN" altLang="en-US" dirty="0"/>
                    </a:p>
                  </a:txBody>
                  <a:tcPr/>
                </a:tc>
              </a:tr>
              <a:tr h="625215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order_info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new_total_price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订单总价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分析需求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结果表：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216617" y="2588130"/>
          <a:ext cx="6181710" cy="161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0570"/>
                <a:gridCol w="2060570"/>
                <a:gridCol w="2060570"/>
              </a:tblGrid>
              <a:tr h="534422">
                <a:tc>
                  <a:txBody>
                    <a:bodyPr/>
                    <a:lstStyle/>
                    <a:p>
                      <a:r>
                        <a:rPr lang="zh-CN" altLang="en-US" dirty="0"/>
                        <a:t>字段名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字段类型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字段描述</a:t>
                      </a:r>
                      <a:endParaRPr lang="zh-CN" altLang="en-US" dirty="0"/>
                    </a:p>
                  </a:txBody>
                  <a:tcPr/>
                </a:tc>
              </a:tr>
              <a:tr h="541844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pay_amt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double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支付金额</a:t>
                      </a:r>
                      <a:endParaRPr lang="zh-CN" altLang="en-US" dirty="0"/>
                    </a:p>
                  </a:txBody>
                  <a:tcPr/>
                </a:tc>
              </a:tr>
              <a:tr h="541844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pt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string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时间分区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4619</Words>
  <Application>WPS 表格</Application>
  <PresentationFormat>宽屏</PresentationFormat>
  <Paragraphs>481</Paragraphs>
  <Slides>59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73" baseType="lpstr">
      <vt:lpstr>Arial</vt:lpstr>
      <vt:lpstr>方正书宋_GBK</vt:lpstr>
      <vt:lpstr>Wingdings</vt:lpstr>
      <vt:lpstr>微软雅黑</vt:lpstr>
      <vt:lpstr>Calibri</vt:lpstr>
      <vt:lpstr>宋体</vt:lpstr>
      <vt:lpstr>Calibri</vt:lpstr>
      <vt:lpstr>Arial Unicode MS</vt:lpstr>
      <vt:lpstr>等线 Light</vt:lpstr>
      <vt:lpstr>汉仪中等线KW</vt:lpstr>
      <vt:lpstr>Calibri Light</vt:lpstr>
      <vt:lpstr>Helvetica Neue</vt:lpstr>
      <vt:lpstr>等线</vt:lpstr>
      <vt:lpstr>Office Theme</vt:lpstr>
      <vt:lpstr>数据开发入门</vt:lpstr>
      <vt:lpstr>目录</vt:lpstr>
      <vt:lpstr>课程目标</vt:lpstr>
      <vt:lpstr>QuickStart</vt:lpstr>
      <vt:lpstr>需求分析</vt:lpstr>
      <vt:lpstr>明确需求</vt:lpstr>
      <vt:lpstr>明确需求</vt:lpstr>
      <vt:lpstr>分析需求</vt:lpstr>
      <vt:lpstr>分析需求</vt:lpstr>
      <vt:lpstr>分析需求</vt:lpstr>
      <vt:lpstr>实现需求</vt:lpstr>
      <vt:lpstr>实现需求</vt:lpstr>
      <vt:lpstr>创建结果表</vt:lpstr>
      <vt:lpstr>创建结果表</vt:lpstr>
      <vt:lpstr>同步业务数据</vt:lpstr>
      <vt:lpstr>同步业务数据</vt:lpstr>
      <vt:lpstr>同步业务数据</vt:lpstr>
      <vt:lpstr>代码实现</vt:lpstr>
      <vt:lpstr>创建hive任务</vt:lpstr>
      <vt:lpstr>编写任务代码</vt:lpstr>
      <vt:lpstr>配置任务参数</vt:lpstr>
      <vt:lpstr>配置任务参数</vt:lpstr>
      <vt:lpstr>配置任务参数</vt:lpstr>
      <vt:lpstr>调试任务</vt:lpstr>
      <vt:lpstr>发布任务</vt:lpstr>
      <vt:lpstr>回溯数据</vt:lpstr>
      <vt:lpstr>回溯数据</vt:lpstr>
      <vt:lpstr>验证数据</vt:lpstr>
      <vt:lpstr>数据应用</vt:lpstr>
      <vt:lpstr>Vio可视化平台</vt:lpstr>
      <vt:lpstr>配置数据集</vt:lpstr>
      <vt:lpstr>配置分析</vt:lpstr>
      <vt:lpstr>QuickStart总结</vt:lpstr>
      <vt:lpstr>QuickStart总结</vt:lpstr>
      <vt:lpstr>准备工作</vt:lpstr>
      <vt:lpstr>开发流程图</vt:lpstr>
      <vt:lpstr>使用公共层</vt:lpstr>
      <vt:lpstr>常用表</vt:lpstr>
      <vt:lpstr>数据公共层做了什么？</vt:lpstr>
      <vt:lpstr>使用公共层带来开发模式的转变</vt:lpstr>
      <vt:lpstr>使用公共层的好处</vt:lpstr>
      <vt:lpstr>使用公共层的好处</vt:lpstr>
      <vt:lpstr>使用公共层的好处</vt:lpstr>
      <vt:lpstr>店铺维度交易汇总表 dw.dws_trd_slr_src_df</vt:lpstr>
      <vt:lpstr>使用公共层前后代码对比</vt:lpstr>
      <vt:lpstr>改进后的流程</vt:lpstr>
      <vt:lpstr>数据服务</vt:lpstr>
      <vt:lpstr>DataApi</vt:lpstr>
      <vt:lpstr>Hive常用语法</vt:lpstr>
      <vt:lpstr>Hive常用语法</vt:lpstr>
      <vt:lpstr>CREATE</vt:lpstr>
      <vt:lpstr>DROP</vt:lpstr>
      <vt:lpstr>INSERT</vt:lpstr>
      <vt:lpstr>SELECT</vt:lpstr>
      <vt:lpstr>JOIN&amp;LEFT JOIN</vt:lpstr>
      <vt:lpstr>UNION&amp;UNION ALL</vt:lpstr>
      <vt:lpstr>课后小作业</vt:lpstr>
      <vt:lpstr>常用工具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刘洋</dc:creator>
  <cp:lastModifiedBy>lishaohua01</cp:lastModifiedBy>
  <cp:revision>2505</cp:revision>
  <dcterms:created xsi:type="dcterms:W3CDTF">2019-07-11T10:10:09Z</dcterms:created>
  <dcterms:modified xsi:type="dcterms:W3CDTF">2019-07-11T10:10:09Z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2052-1.3.1.1688</vt:lpwstr>
  </property>
</Properties>
</file>